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7" r:id="rId4"/>
    <p:sldId id="258" r:id="rId5"/>
    <p:sldId id="259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5" autoAdjust="0"/>
    <p:restoredTop sz="94609" autoAdjust="0"/>
  </p:normalViewPr>
  <p:slideViewPr>
    <p:cSldViewPr>
      <p:cViewPr>
        <p:scale>
          <a:sx n="100" d="100"/>
          <a:sy n="100" d="100"/>
        </p:scale>
        <p:origin x="-256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82D77-8D14-43B9-A51F-E0F59B18D1C9}" type="datetimeFigureOut">
              <a:rPr lang="ko-KR" altLang="en-US" smtClean="0"/>
              <a:pPr/>
              <a:t>2013-06-20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62B45-5AD3-4E54-828C-CA590BABF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977-A67D-4BC7-90BD-F8EF6906315F}" type="datetimeFigureOut">
              <a:rPr lang="ko-KR" altLang="en-US" smtClean="0"/>
              <a:pPr/>
              <a:t>2013-06-20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A750-AEC9-444E-981C-0CF4115769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>
            <a:lvl1pPr algn="l">
              <a:defRPr sz="2000">
                <a:latin typeface="휴먼둥근헤드라인" pitchFamily="18" charset="-127"/>
                <a:ea typeface="휴먼둥근헤드라인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29214" y="6409903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A9BCA750-AEC9-444E-981C-0CF41157694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 bwMode="auto">
          <a:xfrm>
            <a:off x="107950" y="548680"/>
            <a:ext cx="8928546" cy="0"/>
          </a:xfrm>
          <a:prstGeom prst="line">
            <a:avLst/>
          </a:prstGeom>
          <a:solidFill>
            <a:schemeClr val="accent1"/>
          </a:solidFill>
          <a:ln w="34925" cap="flat" cmpd="thinThick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직선 연결선 16"/>
          <p:cNvCxnSpPr/>
          <p:nvPr userDrawn="1"/>
        </p:nvCxnSpPr>
        <p:spPr>
          <a:xfrm>
            <a:off x="4572000" y="548680"/>
            <a:ext cx="0" cy="56886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>
            <a:lvl1pPr algn="l">
              <a:defRPr sz="2000">
                <a:latin typeface="휴먼둥근헤드라인" pitchFamily="18" charset="-127"/>
                <a:ea typeface="휴먼둥근헤드라인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29214" y="6409903"/>
            <a:ext cx="2133600" cy="365125"/>
          </a:xfrm>
        </p:spPr>
        <p:txBody>
          <a:bodyPr/>
          <a:lstStyle/>
          <a:p>
            <a:fld id="{A9BCA750-AEC9-444E-981C-0CF41157694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 bwMode="auto">
          <a:xfrm>
            <a:off x="107950" y="548680"/>
            <a:ext cx="8928546" cy="0"/>
          </a:xfrm>
          <a:prstGeom prst="line">
            <a:avLst/>
          </a:prstGeom>
          <a:solidFill>
            <a:schemeClr val="accent1"/>
          </a:solidFill>
          <a:ln w="34925" cap="flat" cmpd="thinThick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0977-A67D-4BC7-90BD-F8EF6906315F}" type="datetimeFigureOut">
              <a:rPr lang="ko-KR" altLang="en-US" smtClean="0"/>
              <a:pPr/>
              <a:t>2013-06-20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A750-AEC9-444E-981C-0CF4115769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en-US" altLang="ko-KR" b="1" dirty="0" err="1" smtClean="0"/>
              <a:t>SuperLAB</a:t>
            </a:r>
            <a:r>
              <a:rPr lang="en-US" altLang="ko-KR" b="1" dirty="0" smtClean="0"/>
              <a:t> English Pro2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ko-KR" altLang="en-US" b="1" dirty="0" smtClean="0"/>
              <a:t>사용법</a:t>
            </a:r>
            <a:endParaRPr lang="ko-KR" altLang="en-US" b="1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95936" y="3645025"/>
            <a:ext cx="11476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1.0</a:t>
            </a: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16822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(</a:t>
            </a:r>
            <a:r>
              <a:rPr lang="ko-KR" altLang="en-US" sz="2000" dirty="0" smtClean="0"/>
              <a:t>주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아이칼리지</a:t>
            </a:r>
            <a:endParaRPr lang="en-US" altLang="ko-KR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vKim\Pictures\pro2캡춰\노트갭춰\Screenshot_2013-05-31-11-24-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4" y="692696"/>
            <a:ext cx="2340260" cy="3744416"/>
          </a:xfrm>
          <a:prstGeom prst="rect">
            <a:avLst/>
          </a:prstGeom>
          <a:noFill/>
        </p:spPr>
      </p:pic>
      <p:pic>
        <p:nvPicPr>
          <p:cNvPr id="6146" name="Picture 2" descr="C:\Users\devKim\Pictures\pro2캡춰\노트갭춰\Screenshot_2013-05-30-18-16-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추천강좌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이용안내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653136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이달의 추천강좌 목록을 표시 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465313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간단한 이용 </a:t>
            </a:r>
            <a:r>
              <a:rPr lang="ko-KR" altLang="en-US" sz="1000" dirty="0" err="1" smtClean="0"/>
              <a:t>메뉴월</a:t>
            </a:r>
            <a:r>
              <a:rPr lang="ko-KR" altLang="en-US" sz="1000" dirty="0" smtClean="0"/>
              <a:t> 및 </a:t>
            </a:r>
            <a:r>
              <a:rPr lang="en-US" altLang="ko-KR" sz="1000" dirty="0" err="1" smtClean="0"/>
              <a:t>SuperLAB</a:t>
            </a:r>
            <a:r>
              <a:rPr lang="en-US" altLang="ko-KR" sz="1000" dirty="0" smtClean="0"/>
              <a:t> ENGLISH Pro2 </a:t>
            </a:r>
            <a:r>
              <a:rPr lang="ko-KR" altLang="en-US" sz="1000" dirty="0" smtClean="0"/>
              <a:t>에 대한 소개 페이지를 표시 합니다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vKim\Pictures\pro2캡춰\노트갭춰\Screenshot_2013-05-31-11-23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4" y="692696"/>
            <a:ext cx="2340260" cy="37444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공지사항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공지사항 내용보기</a:t>
            </a:r>
            <a:endParaRPr lang="ko-KR" altLang="en-US" dirty="0"/>
          </a:p>
        </p:txBody>
      </p:sp>
      <p:pic>
        <p:nvPicPr>
          <p:cNvPr id="3" name="Picture 3" descr="C:\Users\devKim\Pictures\pro2캡춰\노트갭춰\Screenshot_2013-05-31-11-22-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4653136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공지사항 제목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터지 하시면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하단에 내용을 표시 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타원 7"/>
          <p:cNvSpPr/>
          <p:nvPr/>
        </p:nvSpPr>
        <p:spPr bwMode="auto">
          <a:xfrm>
            <a:off x="611560" y="115242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endCxn id="8" idx="6"/>
          </p:cNvCxnSpPr>
          <p:nvPr/>
        </p:nvCxnSpPr>
        <p:spPr>
          <a:xfrm flipH="1">
            <a:off x="833810" y="1263551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5148064" y="115331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직선 연결선 11"/>
          <p:cNvCxnSpPr>
            <a:endCxn id="11" idx="6"/>
          </p:cNvCxnSpPr>
          <p:nvPr/>
        </p:nvCxnSpPr>
        <p:spPr>
          <a:xfrm flipH="1">
            <a:off x="5370314" y="1264444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4008" y="4653136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공지사항 제목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터지 하시면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하단의 내용을 숨깁니다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게스트입장 강좌목록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강좌 상세보기</a:t>
            </a:r>
            <a:endParaRPr lang="ko-KR" altLang="en-US" dirty="0"/>
          </a:p>
        </p:txBody>
      </p:sp>
      <p:pic>
        <p:nvPicPr>
          <p:cNvPr id="8194" name="Picture 2" descr="C:\Users\devKim\Pictures\pro2캡춰\노트갭춰\Screenshot_2013-05-31-11-33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pic>
        <p:nvPicPr>
          <p:cNvPr id="8195" name="Picture 3" descr="C:\Users\devKim\Pictures\pro2캡춰\노트갭춰\Screenshot_2013-05-31-11-35-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4" y="692696"/>
            <a:ext cx="2340260" cy="3744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465313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강좌목록을 터치하면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해당 강좌를 학습할 수 있는 페이지로 이동합니다</a:t>
            </a:r>
            <a:r>
              <a:rPr lang="en-US" altLang="ko-KR" sz="1000" dirty="0" smtClean="0"/>
              <a:t>.</a:t>
            </a:r>
          </a:p>
          <a:p>
            <a:pPr marL="228600" indent="-228600"/>
            <a:endParaRPr lang="en-US" altLang="ko-KR" sz="1000" dirty="0" smtClean="0"/>
          </a:p>
          <a:p>
            <a:pPr marL="228600" indent="-228600"/>
            <a:r>
              <a:rPr lang="en-US" altLang="ko-KR" sz="1000" dirty="0" smtClean="0"/>
              <a:t>* </a:t>
            </a:r>
            <a:r>
              <a:rPr lang="ko-KR" altLang="en-US" sz="1000" dirty="0" smtClean="0"/>
              <a:t>게스트는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모든 정규강좌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권 혹은 해당월의 강좌를 보여주며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해당 강좌들의 첫날 수업을 열람 하실 수 있습니다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465313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강좌목록을 터치하면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해당 강좌를 학습할 수 있는 페이지로 이동합니다</a:t>
            </a:r>
            <a:r>
              <a:rPr lang="en-US" altLang="ko-KR" sz="1000" dirty="0" smtClean="0"/>
              <a:t>.</a:t>
            </a:r>
          </a:p>
          <a:p>
            <a:pPr marL="228600" indent="-228600"/>
            <a:endParaRPr lang="en-US" altLang="ko-KR" sz="1000" dirty="0" smtClean="0"/>
          </a:p>
          <a:p>
            <a:pPr marL="228600" indent="-228600"/>
            <a:r>
              <a:rPr lang="en-US" altLang="ko-KR" sz="1000" dirty="0" smtClean="0"/>
              <a:t>* </a:t>
            </a:r>
            <a:r>
              <a:rPr lang="ko-KR" altLang="en-US" sz="1000" dirty="0" smtClean="0"/>
              <a:t>게스트는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모든 정규강좌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권 혹은 해당월의 강좌를 보여주며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해당 강좌들의 첫날 수업을 열람 하실 수 있습니다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Download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Download </a:t>
            </a:r>
            <a:r>
              <a:rPr lang="ko-KR" altLang="en-US" dirty="0" smtClean="0"/>
              <a:t>체크</a:t>
            </a:r>
            <a:endParaRPr lang="ko-KR" altLang="en-US" dirty="0"/>
          </a:p>
        </p:txBody>
      </p:sp>
      <p:pic>
        <p:nvPicPr>
          <p:cNvPr id="1027" name="Picture 3" descr="C:\Users\devKim\Pictures\pro2캡춰\노트갭춰\Screenshot_2013-06-03-13-54-23.png"/>
          <p:cNvPicPr>
            <a:picLocks noChangeAspect="1" noChangeArrowheads="1"/>
          </p:cNvPicPr>
          <p:nvPr/>
        </p:nvPicPr>
        <p:blipFill>
          <a:blip r:embed="rId2" cstate="print"/>
          <a:srcRect l="10527" t="40570" r="10526" b="37500"/>
          <a:stretch>
            <a:fillRect/>
          </a:stretch>
        </p:blipFill>
        <p:spPr bwMode="auto">
          <a:xfrm>
            <a:off x="683568" y="908720"/>
            <a:ext cx="3240360" cy="1440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3041665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현재 다운로드 중인 파일의 진행상태 표시 바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현재 다운로드 중인 파일 이름 표시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전체파일의 다운로드 진행상태 표시 바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전체파일의 다운로드 진행률 표시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현재까지 다운로드 한 파일의 개수 표시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전체 다운로드 해야 할 파일 개수 표시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현재까지 다운로드 한 파일의 용량 표시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전체 다운로드 해야 할 파일의 용량 표시</a:t>
            </a:r>
            <a:endParaRPr lang="en-US" altLang="ko-KR" sz="1000" dirty="0" smtClean="0"/>
          </a:p>
        </p:txBody>
      </p:sp>
      <p:pic>
        <p:nvPicPr>
          <p:cNvPr id="1028" name="Picture 4" descr="C:\Users\devKim\Pictures\pro2캡춰\노트갭춰\Screenshot_2013-06-11-11-04-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4" y="692696"/>
            <a:ext cx="2340260" cy="37444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44008" y="465313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ko-KR" altLang="en-US" sz="1000" dirty="0" smtClean="0"/>
              <a:t>★  다운로드가 완료된 학습 커리큘럼에 대하여서는 다운로드 체크 후 바로 학습이 시작된다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단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오프라인 모드 일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다운로드 체크를 하지 않고 바로 학습이 시작된다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79512" y="15038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직선 연결선 14"/>
          <p:cNvCxnSpPr>
            <a:endCxn id="14" idx="6"/>
          </p:cNvCxnSpPr>
          <p:nvPr/>
        </p:nvCxnSpPr>
        <p:spPr>
          <a:xfrm flipH="1">
            <a:off x="401762" y="1614959"/>
            <a:ext cx="497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 bwMode="auto">
          <a:xfrm>
            <a:off x="4115912" y="165255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" name="직선 연결선 17"/>
          <p:cNvCxnSpPr>
            <a:stCxn id="17" idx="2"/>
          </p:cNvCxnSpPr>
          <p:nvPr/>
        </p:nvCxnSpPr>
        <p:spPr>
          <a:xfrm flipH="1">
            <a:off x="3762098" y="176367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 bwMode="auto">
          <a:xfrm>
            <a:off x="179512" y="185434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" name="직선 연결선 19"/>
          <p:cNvCxnSpPr>
            <a:endCxn id="19" idx="6"/>
          </p:cNvCxnSpPr>
          <p:nvPr/>
        </p:nvCxnSpPr>
        <p:spPr>
          <a:xfrm flipH="1">
            <a:off x="401762" y="1965474"/>
            <a:ext cx="497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 bwMode="auto">
          <a:xfrm>
            <a:off x="179512" y="216053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꺾인 연결선 27"/>
          <p:cNvCxnSpPr>
            <a:stCxn id="22" idx="6"/>
          </p:cNvCxnSpPr>
          <p:nvPr/>
        </p:nvCxnSpPr>
        <p:spPr>
          <a:xfrm flipV="1">
            <a:off x="401762" y="2113806"/>
            <a:ext cx="497830" cy="1578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 bwMode="auto">
          <a:xfrm>
            <a:off x="1109390" y="248667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0" name="직선 연결선 39"/>
          <p:cNvCxnSpPr>
            <a:stCxn id="38" idx="0"/>
          </p:cNvCxnSpPr>
          <p:nvPr/>
        </p:nvCxnSpPr>
        <p:spPr>
          <a:xfrm flipV="1">
            <a:off x="1220515" y="2204864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 bwMode="auto">
          <a:xfrm>
            <a:off x="1403648" y="248667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4" name="직선 연결선 43"/>
          <p:cNvCxnSpPr>
            <a:stCxn id="43" idx="0"/>
          </p:cNvCxnSpPr>
          <p:nvPr/>
        </p:nvCxnSpPr>
        <p:spPr>
          <a:xfrm flipV="1">
            <a:off x="1514773" y="2204864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 bwMode="auto">
          <a:xfrm>
            <a:off x="2837582" y="248667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8" name="직선 연결선 47"/>
          <p:cNvCxnSpPr>
            <a:stCxn id="47" idx="0"/>
          </p:cNvCxnSpPr>
          <p:nvPr/>
        </p:nvCxnSpPr>
        <p:spPr>
          <a:xfrm flipV="1">
            <a:off x="2948707" y="2204864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/>
          <p:cNvSpPr/>
          <p:nvPr/>
        </p:nvSpPr>
        <p:spPr bwMode="auto">
          <a:xfrm>
            <a:off x="4115912" y="20066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0" name="직선 연결선 49"/>
          <p:cNvCxnSpPr>
            <a:stCxn id="49" idx="2"/>
          </p:cNvCxnSpPr>
          <p:nvPr/>
        </p:nvCxnSpPr>
        <p:spPr>
          <a:xfrm flipH="1">
            <a:off x="3762098" y="211777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devKim\Pictures\pro2캡춰\노트갭춰\Screenshot_2013-06-03-13-55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692696"/>
            <a:ext cx="2340260" cy="37444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Auto Mode</a:t>
            </a:r>
            <a:endParaRPr lang="ko-KR" altLang="en-US" dirty="0"/>
          </a:p>
        </p:txBody>
      </p:sp>
      <p:pic>
        <p:nvPicPr>
          <p:cNvPr id="3076" name="Picture 4" descr="C:\Users\devKim\Pictures\pro2캡춰\노트갭춰\Screenshot_2013-05-31-11-41-19.png"/>
          <p:cNvPicPr>
            <a:picLocks noChangeAspect="1" noChangeArrowheads="1"/>
          </p:cNvPicPr>
          <p:nvPr/>
        </p:nvPicPr>
        <p:blipFill>
          <a:blip r:embed="rId3" cstate="print"/>
          <a:srcRect t="79221"/>
          <a:stretch>
            <a:fillRect/>
          </a:stretch>
        </p:blipFill>
        <p:spPr bwMode="auto">
          <a:xfrm>
            <a:off x="3203848" y="3284984"/>
            <a:ext cx="3465385" cy="11521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4941168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이전 화면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화면으로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Self </a:t>
            </a:r>
            <a:r>
              <a:rPr lang="ko-KR" altLang="en-US" sz="1000" dirty="0" smtClean="0"/>
              <a:t>모드로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진행중인 학습파일의 진행 </a:t>
            </a:r>
            <a:r>
              <a:rPr lang="ko-KR" altLang="en-US" sz="1000" dirty="0" err="1" smtClean="0"/>
              <a:t>상태바를</a:t>
            </a:r>
            <a:r>
              <a:rPr lang="ko-KR" altLang="en-US" sz="1000" dirty="0" smtClean="0"/>
              <a:t> 표시한다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구간반복을 지정한다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이전 학습파일로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“</a:t>
            </a:r>
            <a:r>
              <a:rPr lang="ko-KR" altLang="en-US" sz="1000" dirty="0" smtClean="0"/>
              <a:t>시작</a:t>
            </a:r>
            <a:r>
              <a:rPr lang="en-US" altLang="ko-KR" sz="1000" dirty="0" smtClean="0"/>
              <a:t>”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/ “</a:t>
            </a:r>
            <a:r>
              <a:rPr lang="ko-KR" altLang="en-US" sz="1000" dirty="0" smtClean="0"/>
              <a:t>일시 정지</a:t>
            </a:r>
            <a:r>
              <a:rPr lang="en-US" altLang="ko-KR" sz="1000" dirty="0" smtClean="0"/>
              <a:t>”</a:t>
            </a:r>
            <a:r>
              <a:rPr lang="ko-KR" altLang="en-US" sz="1000" dirty="0" smtClean="0"/>
              <a:t> 실행한다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 학습파일로 이동한다</a:t>
            </a:r>
            <a:r>
              <a:rPr lang="en-US" altLang="ko-KR" sz="1000" dirty="0" smtClean="0"/>
              <a:t>. </a:t>
            </a:r>
          </a:p>
          <a:p>
            <a:pPr marL="228600" indent="-228600">
              <a:buFontTx/>
              <a:buAutoNum type="arabicPeriod"/>
            </a:pPr>
            <a:r>
              <a:rPr lang="ko-KR" altLang="en-US" sz="1000" dirty="0" smtClean="0"/>
              <a:t>음을 소거 한다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8" name="타원 7"/>
          <p:cNvSpPr/>
          <p:nvPr/>
        </p:nvSpPr>
        <p:spPr bwMode="auto">
          <a:xfrm>
            <a:off x="179512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endCxn id="8" idx="6"/>
          </p:cNvCxnSpPr>
          <p:nvPr/>
        </p:nvCxnSpPr>
        <p:spPr>
          <a:xfrm flipH="1">
            <a:off x="401762" y="994569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3341638" y="85576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직선 연결선 11"/>
          <p:cNvCxnSpPr>
            <a:stCxn id="11" idx="2"/>
          </p:cNvCxnSpPr>
          <p:nvPr/>
        </p:nvCxnSpPr>
        <p:spPr>
          <a:xfrm flipH="1">
            <a:off x="2987824" y="96688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 bwMode="auto">
          <a:xfrm>
            <a:off x="179512" y="377328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cxnSp>
        <p:nvCxnSpPr>
          <p:cNvPr id="15" name="직선 연결선 14"/>
          <p:cNvCxnSpPr>
            <a:endCxn id="14" idx="6"/>
          </p:cNvCxnSpPr>
          <p:nvPr/>
        </p:nvCxnSpPr>
        <p:spPr>
          <a:xfrm flipH="1">
            <a:off x="401762" y="3884414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 bwMode="auto">
          <a:xfrm>
            <a:off x="849933" y="450289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" name="직선 연결선 17"/>
          <p:cNvCxnSpPr>
            <a:stCxn id="17" idx="0"/>
          </p:cNvCxnSpPr>
          <p:nvPr/>
        </p:nvCxnSpPr>
        <p:spPr>
          <a:xfrm flipV="1">
            <a:off x="961058" y="429309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1325414" y="450289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stCxn id="20" idx="0"/>
          </p:cNvCxnSpPr>
          <p:nvPr/>
        </p:nvCxnSpPr>
        <p:spPr>
          <a:xfrm flipV="1">
            <a:off x="1436539" y="429309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 bwMode="auto">
          <a:xfrm>
            <a:off x="1786037" y="450289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3" name="직선 연결선 22"/>
          <p:cNvCxnSpPr>
            <a:stCxn id="22" idx="0"/>
          </p:cNvCxnSpPr>
          <p:nvPr/>
        </p:nvCxnSpPr>
        <p:spPr>
          <a:xfrm flipV="1">
            <a:off x="1897162" y="429309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 bwMode="auto">
          <a:xfrm>
            <a:off x="2261518" y="450289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직선 연결선 24"/>
          <p:cNvCxnSpPr>
            <a:stCxn id="24" idx="0"/>
          </p:cNvCxnSpPr>
          <p:nvPr/>
        </p:nvCxnSpPr>
        <p:spPr>
          <a:xfrm flipV="1">
            <a:off x="2372643" y="429309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/>
          <p:cNvSpPr/>
          <p:nvPr/>
        </p:nvSpPr>
        <p:spPr bwMode="auto">
          <a:xfrm>
            <a:off x="2728367" y="450289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7" name="직선 연결선 26"/>
          <p:cNvCxnSpPr>
            <a:stCxn id="26" idx="0"/>
          </p:cNvCxnSpPr>
          <p:nvPr/>
        </p:nvCxnSpPr>
        <p:spPr>
          <a:xfrm flipV="1">
            <a:off x="2839492" y="429309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 bwMode="auto">
          <a:xfrm>
            <a:off x="3701678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" name="직선 연결선 28"/>
          <p:cNvCxnSpPr>
            <a:stCxn id="28" idx="0"/>
          </p:cNvCxnSpPr>
          <p:nvPr/>
        </p:nvCxnSpPr>
        <p:spPr>
          <a:xfrm flipV="1">
            <a:off x="3812803" y="4293096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 bwMode="auto">
          <a:xfrm>
            <a:off x="4853806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" name="직선 연결선 30"/>
          <p:cNvCxnSpPr>
            <a:stCxn id="30" idx="0"/>
          </p:cNvCxnSpPr>
          <p:nvPr/>
        </p:nvCxnSpPr>
        <p:spPr>
          <a:xfrm flipV="1">
            <a:off x="4964931" y="4293096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 bwMode="auto">
          <a:xfrm>
            <a:off x="6005934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직선 연결선 32"/>
          <p:cNvCxnSpPr>
            <a:stCxn id="32" idx="0"/>
          </p:cNvCxnSpPr>
          <p:nvPr/>
        </p:nvCxnSpPr>
        <p:spPr>
          <a:xfrm flipV="1">
            <a:off x="6117059" y="4293096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 bwMode="auto">
          <a:xfrm>
            <a:off x="5652120" y="29249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5" name="직선 연결선 34"/>
          <p:cNvCxnSpPr>
            <a:endCxn id="34" idx="4"/>
          </p:cNvCxnSpPr>
          <p:nvPr/>
        </p:nvCxnSpPr>
        <p:spPr>
          <a:xfrm flipV="1">
            <a:off x="5763245" y="314719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 bwMode="auto">
          <a:xfrm>
            <a:off x="3989710" y="291871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9" name="직선 연결선 38"/>
          <p:cNvCxnSpPr>
            <a:endCxn id="38" idx="4"/>
          </p:cNvCxnSpPr>
          <p:nvPr/>
        </p:nvCxnSpPr>
        <p:spPr>
          <a:xfrm flipV="1">
            <a:off x="4100835" y="314096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C:\Users\devKim\Pictures\pro2캡춰\노트갭춰\Screenshot_2013-06-11-13-53-46.png"/>
          <p:cNvPicPr>
            <a:picLocks noChangeAspect="1" noChangeArrowheads="1"/>
          </p:cNvPicPr>
          <p:nvPr/>
        </p:nvPicPr>
        <p:blipFill>
          <a:blip r:embed="rId4" cstate="print"/>
          <a:srcRect t="11538" b="67308"/>
          <a:stretch>
            <a:fillRect/>
          </a:stretch>
        </p:blipFill>
        <p:spPr bwMode="auto">
          <a:xfrm>
            <a:off x="4319972" y="1124744"/>
            <a:ext cx="2340260" cy="792088"/>
          </a:xfrm>
          <a:prstGeom prst="rect">
            <a:avLst/>
          </a:prstGeom>
          <a:noFill/>
        </p:spPr>
      </p:pic>
      <p:sp>
        <p:nvSpPr>
          <p:cNvPr id="47" name="왼쪽/오른쪽 화살표 46"/>
          <p:cNvSpPr/>
          <p:nvPr/>
        </p:nvSpPr>
        <p:spPr>
          <a:xfrm>
            <a:off x="3112790" y="1215802"/>
            <a:ext cx="1152128" cy="595114"/>
          </a:xfrm>
          <a:prstGeom prst="left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5856" y="4941168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9"/>
            </a:pPr>
            <a:r>
              <a:rPr lang="en-US" altLang="ko-KR" sz="1000" dirty="0" smtClean="0"/>
              <a:t>Word </a:t>
            </a:r>
            <a:r>
              <a:rPr lang="ko-KR" altLang="en-US" sz="1000" dirty="0" smtClean="0"/>
              <a:t>모드로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 변경 한다</a:t>
            </a:r>
            <a:r>
              <a:rPr lang="en-US" altLang="ko-KR" sz="1000" dirty="0" smtClean="0"/>
              <a:t>.(Role</a:t>
            </a:r>
            <a:r>
              <a:rPr lang="ko-KR" altLang="en-US" sz="1000" dirty="0" smtClean="0"/>
              <a:t>모드는 대화형 이미지가 표시되는 모드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입니다</a:t>
            </a:r>
            <a:r>
              <a:rPr lang="en-US" altLang="ko-KR" sz="1000" dirty="0" smtClean="0"/>
              <a:t>.)</a:t>
            </a:r>
            <a:br>
              <a:rPr lang="en-US" altLang="ko-KR" sz="1000" dirty="0" smtClean="0"/>
            </a:b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모드가 지원되는 학습파일은 기본적으로 </a:t>
            </a: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모드로 시작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ko-KR" altLang="en-US" sz="1000" dirty="0" smtClean="0"/>
              <a:t>한글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영문 자막보기를 변경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ko-KR" altLang="en-US" sz="1000" dirty="0" smtClean="0"/>
              <a:t>번역보기로 화면을 전환한다</a:t>
            </a:r>
            <a:r>
              <a:rPr lang="en-US" altLang="ko-KR" sz="1000" dirty="0" smtClean="0"/>
              <a:t>.(</a:t>
            </a:r>
            <a:r>
              <a:rPr lang="ko-KR" altLang="en-US" sz="1000" dirty="0" smtClean="0"/>
              <a:t>학습은 계속해서 진행 됩니다</a:t>
            </a:r>
            <a:r>
              <a:rPr lang="en-US" altLang="ko-KR" sz="1000" dirty="0" smtClean="0"/>
              <a:t>.)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학습 설정화면으로 이동한다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vKim\Pictures\pro2캡춰\노트갭춰\Screenshot_2013-06-11-17-42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92" y="687288"/>
            <a:ext cx="2343640" cy="374982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Self Mode</a:t>
            </a:r>
            <a:endParaRPr lang="ko-KR" altLang="en-US" dirty="0"/>
          </a:p>
        </p:txBody>
      </p:sp>
      <p:pic>
        <p:nvPicPr>
          <p:cNvPr id="4098" name="Picture 2" descr="C:\Users\devKim\Pictures\pro2캡춰\노트갭춰\Screenshot_2013-06-03-13-56-40.png"/>
          <p:cNvPicPr>
            <a:picLocks noChangeAspect="1" noChangeArrowheads="1"/>
          </p:cNvPicPr>
          <p:nvPr/>
        </p:nvPicPr>
        <p:blipFill>
          <a:blip r:embed="rId3" cstate="print"/>
          <a:srcRect t="86538"/>
          <a:stretch>
            <a:fillRect/>
          </a:stretch>
        </p:blipFill>
        <p:spPr bwMode="auto">
          <a:xfrm>
            <a:off x="3131840" y="3933056"/>
            <a:ext cx="2340260" cy="504056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 bwMode="auto">
          <a:xfrm>
            <a:off x="179512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직선 연결선 5"/>
          <p:cNvCxnSpPr>
            <a:endCxn id="5" idx="6"/>
          </p:cNvCxnSpPr>
          <p:nvPr/>
        </p:nvCxnSpPr>
        <p:spPr>
          <a:xfrm flipH="1">
            <a:off x="401762" y="994569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devKim\Pictures\pro2캡춰\노트갭춰\Screenshot_2013-05-31-11-41-19.png"/>
          <p:cNvPicPr>
            <a:picLocks noChangeAspect="1" noChangeArrowheads="1"/>
          </p:cNvPicPr>
          <p:nvPr/>
        </p:nvPicPr>
        <p:blipFill>
          <a:blip r:embed="rId4" cstate="print"/>
          <a:srcRect t="79221"/>
          <a:stretch>
            <a:fillRect/>
          </a:stretch>
        </p:blipFill>
        <p:spPr bwMode="auto">
          <a:xfrm>
            <a:off x="5508104" y="3284984"/>
            <a:ext cx="3465385" cy="1152128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 bwMode="auto">
          <a:xfrm>
            <a:off x="3341638" y="85576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stCxn id="8" idx="2"/>
          </p:cNvCxnSpPr>
          <p:nvPr/>
        </p:nvCxnSpPr>
        <p:spPr>
          <a:xfrm flipH="1">
            <a:off x="2987824" y="96688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 bwMode="auto">
          <a:xfrm>
            <a:off x="179512" y="377328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cxnSp>
        <p:nvCxnSpPr>
          <p:cNvPr id="11" name="직선 연결선 10"/>
          <p:cNvCxnSpPr>
            <a:endCxn id="10" idx="6"/>
          </p:cNvCxnSpPr>
          <p:nvPr/>
        </p:nvCxnSpPr>
        <p:spPr>
          <a:xfrm flipH="1">
            <a:off x="401762" y="3884414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827584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stCxn id="12" idx="0"/>
          </p:cNvCxnSpPr>
          <p:nvPr/>
        </p:nvCxnSpPr>
        <p:spPr>
          <a:xfrm flipV="1">
            <a:off x="938709" y="4365104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 bwMode="auto">
          <a:xfrm>
            <a:off x="6005934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직선 연결선 14"/>
          <p:cNvCxnSpPr>
            <a:stCxn id="14" idx="0"/>
          </p:cNvCxnSpPr>
          <p:nvPr/>
        </p:nvCxnSpPr>
        <p:spPr>
          <a:xfrm flipV="1">
            <a:off x="6117059" y="4293096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 bwMode="auto">
          <a:xfrm>
            <a:off x="7158062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직선 연결선 16"/>
          <p:cNvCxnSpPr>
            <a:stCxn id="16" idx="0"/>
          </p:cNvCxnSpPr>
          <p:nvPr/>
        </p:nvCxnSpPr>
        <p:spPr>
          <a:xfrm flipV="1">
            <a:off x="7269187" y="4293096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8310190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stCxn id="18" idx="0"/>
          </p:cNvCxnSpPr>
          <p:nvPr/>
        </p:nvCxnSpPr>
        <p:spPr>
          <a:xfrm flipV="1">
            <a:off x="8421315" y="4293096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7956376" y="29249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endCxn id="20" idx="4"/>
          </p:cNvCxnSpPr>
          <p:nvPr/>
        </p:nvCxnSpPr>
        <p:spPr>
          <a:xfrm flipV="1">
            <a:off x="8067501" y="314719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 bwMode="auto">
          <a:xfrm>
            <a:off x="6293966" y="291871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3" name="직선 연결선 22"/>
          <p:cNvCxnSpPr>
            <a:endCxn id="22" idx="4"/>
          </p:cNvCxnSpPr>
          <p:nvPr/>
        </p:nvCxnSpPr>
        <p:spPr>
          <a:xfrm flipV="1">
            <a:off x="6405091" y="314096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C:\Users\devKim\Pictures\pro2캡춰\노트갭춰\Screenshot_2013-06-11-13-53-46.png"/>
          <p:cNvPicPr>
            <a:picLocks noChangeAspect="1" noChangeArrowheads="1"/>
          </p:cNvPicPr>
          <p:nvPr/>
        </p:nvPicPr>
        <p:blipFill>
          <a:blip r:embed="rId5" cstate="print"/>
          <a:srcRect t="11538" b="67308"/>
          <a:stretch>
            <a:fillRect/>
          </a:stretch>
        </p:blipFill>
        <p:spPr bwMode="auto">
          <a:xfrm>
            <a:off x="4319972" y="1124744"/>
            <a:ext cx="2340260" cy="792088"/>
          </a:xfrm>
          <a:prstGeom prst="rect">
            <a:avLst/>
          </a:prstGeom>
          <a:noFill/>
        </p:spPr>
      </p:pic>
      <p:sp>
        <p:nvSpPr>
          <p:cNvPr id="25" name="왼쪽/오른쪽 화살표 24"/>
          <p:cNvSpPr/>
          <p:nvPr/>
        </p:nvSpPr>
        <p:spPr>
          <a:xfrm>
            <a:off x="3112790" y="1215802"/>
            <a:ext cx="1152128" cy="595114"/>
          </a:xfrm>
          <a:prstGeom prst="left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2233836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7" name="직선 연결선 26"/>
          <p:cNvCxnSpPr>
            <a:stCxn id="26" idx="0"/>
          </p:cNvCxnSpPr>
          <p:nvPr/>
        </p:nvCxnSpPr>
        <p:spPr>
          <a:xfrm flipV="1">
            <a:off x="2344961" y="4365104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504" y="4941168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이전 화면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화면으로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err="1" smtClean="0"/>
              <a:t>SuperLAB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모드로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ko-KR" altLang="en-US" sz="1000" dirty="0" smtClean="0"/>
              <a:t>진행중인 학습파일의 진행 </a:t>
            </a:r>
            <a:r>
              <a:rPr lang="ko-KR" altLang="en-US" sz="1000" dirty="0" err="1" smtClean="0"/>
              <a:t>상태바를</a:t>
            </a:r>
            <a:r>
              <a:rPr lang="ko-KR" altLang="en-US" sz="1000" dirty="0" smtClean="0"/>
              <a:t> 표시한다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반복 혹은</a:t>
            </a:r>
            <a:r>
              <a:rPr lang="en-US" altLang="ko-KR" sz="1000" dirty="0" smtClean="0"/>
              <a:t>, 1</a:t>
            </a:r>
            <a:r>
              <a:rPr lang="ko-KR" altLang="en-US" sz="1000" dirty="0" smtClean="0"/>
              <a:t>번 재생을 설정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이전 학습파일로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학습파일을 실행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 학습파일로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음을 소거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일시 정지 한다</a:t>
            </a:r>
            <a:r>
              <a:rPr lang="en-US" altLang="ko-KR" sz="1000" dirty="0" smtClean="0"/>
              <a:t>. – </a:t>
            </a:r>
            <a:r>
              <a:rPr lang="ko-KR" altLang="en-US" sz="1000" dirty="0" smtClean="0"/>
              <a:t>학습파일을 실행하면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우측 화면으로 변경이 되고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일시 정지 하면 좌측화면으로 변경 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 라인을 실행한다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5856" y="4941168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1"/>
            </a:pPr>
            <a:r>
              <a:rPr lang="en-US" altLang="ko-KR" sz="1000" dirty="0" smtClean="0"/>
              <a:t>Word </a:t>
            </a:r>
            <a:r>
              <a:rPr lang="ko-KR" altLang="en-US" sz="1000" dirty="0" smtClean="0"/>
              <a:t>모드로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 변경 한다</a:t>
            </a:r>
            <a:r>
              <a:rPr lang="en-US" altLang="ko-KR" sz="1000" dirty="0" smtClean="0"/>
              <a:t>.(Role</a:t>
            </a:r>
            <a:r>
              <a:rPr lang="ko-KR" altLang="en-US" sz="1000" dirty="0" smtClean="0"/>
              <a:t>모드는 대화형 이미지가 표시되는 모드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입니다</a:t>
            </a:r>
            <a:r>
              <a:rPr lang="en-US" altLang="ko-KR" sz="1000" dirty="0" smtClean="0"/>
              <a:t>.)</a:t>
            </a:r>
            <a:br>
              <a:rPr lang="en-US" altLang="ko-KR" sz="1000" dirty="0" smtClean="0"/>
            </a:b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모드가 지원되는 학습파일은 기본적으로 </a:t>
            </a: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모드로 시작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ko-KR" altLang="en-US" sz="1000" dirty="0" smtClean="0"/>
              <a:t>한글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영문 자막보기를 변경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ko-KR" altLang="en-US" sz="1000" dirty="0" smtClean="0"/>
              <a:t>번역보기로 화면을 전환 합니다</a:t>
            </a:r>
            <a:r>
              <a:rPr lang="en-US" altLang="ko-KR" sz="1000" dirty="0" smtClean="0"/>
              <a:t>.(</a:t>
            </a:r>
            <a:r>
              <a:rPr lang="ko-KR" altLang="en-US" sz="1000" dirty="0" smtClean="0"/>
              <a:t>학습은 계속해서 진행 됩니다</a:t>
            </a:r>
            <a:r>
              <a:rPr lang="en-US" altLang="ko-KR" sz="1000" dirty="0" smtClean="0"/>
              <a:t>.)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학습 설정화면으로 이동합니다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31" name="타원 30"/>
          <p:cNvSpPr/>
          <p:nvPr/>
        </p:nvSpPr>
        <p:spPr bwMode="auto">
          <a:xfrm>
            <a:off x="1297732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" name="직선 연결선 31"/>
          <p:cNvCxnSpPr>
            <a:stCxn id="31" idx="0"/>
          </p:cNvCxnSpPr>
          <p:nvPr/>
        </p:nvCxnSpPr>
        <p:spPr>
          <a:xfrm flipV="1">
            <a:off x="1408857" y="4365104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/>
          <p:cNvSpPr/>
          <p:nvPr/>
        </p:nvSpPr>
        <p:spPr bwMode="auto">
          <a:xfrm>
            <a:off x="1729780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4" name="직선 연결선 33"/>
          <p:cNvCxnSpPr>
            <a:stCxn id="33" idx="0"/>
          </p:cNvCxnSpPr>
          <p:nvPr/>
        </p:nvCxnSpPr>
        <p:spPr>
          <a:xfrm flipV="1">
            <a:off x="1840905" y="4365104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 bwMode="auto">
          <a:xfrm>
            <a:off x="2737892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6" name="직선 연결선 35"/>
          <p:cNvCxnSpPr>
            <a:stCxn id="35" idx="0"/>
          </p:cNvCxnSpPr>
          <p:nvPr/>
        </p:nvCxnSpPr>
        <p:spPr>
          <a:xfrm flipV="1">
            <a:off x="2849017" y="4365104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타원 36"/>
          <p:cNvSpPr/>
          <p:nvPr/>
        </p:nvSpPr>
        <p:spPr bwMode="auto">
          <a:xfrm>
            <a:off x="3610620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8" name="직선 연결선 37"/>
          <p:cNvCxnSpPr>
            <a:stCxn id="37" idx="0"/>
          </p:cNvCxnSpPr>
          <p:nvPr/>
        </p:nvCxnSpPr>
        <p:spPr>
          <a:xfrm flipV="1">
            <a:off x="3721745" y="4365104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타원 38"/>
          <p:cNvSpPr/>
          <p:nvPr/>
        </p:nvSpPr>
        <p:spPr bwMode="auto">
          <a:xfrm>
            <a:off x="4788024" y="45749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0" name="직선 연결선 39"/>
          <p:cNvCxnSpPr>
            <a:stCxn id="39" idx="0"/>
          </p:cNvCxnSpPr>
          <p:nvPr/>
        </p:nvCxnSpPr>
        <p:spPr>
          <a:xfrm flipV="1">
            <a:off x="4899149" y="4365104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Setting</a:t>
            </a:r>
            <a:endParaRPr lang="ko-KR" altLang="en-US" dirty="0"/>
          </a:p>
        </p:txBody>
      </p:sp>
      <p:pic>
        <p:nvPicPr>
          <p:cNvPr id="5122" name="Picture 2" descr="C:\Users\devKim\Pictures\pro2캡춰\노트갭춰\Screenshot_2013-06-03-13-55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692696"/>
            <a:ext cx="2340260" cy="3744416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 bwMode="auto">
          <a:xfrm>
            <a:off x="179512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직선 연결선 5"/>
          <p:cNvCxnSpPr>
            <a:endCxn id="5" idx="6"/>
          </p:cNvCxnSpPr>
          <p:nvPr/>
        </p:nvCxnSpPr>
        <p:spPr>
          <a:xfrm flipH="1">
            <a:off x="401762" y="994569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 bwMode="auto">
          <a:xfrm>
            <a:off x="179512" y="133454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직선 연결선 7"/>
          <p:cNvCxnSpPr>
            <a:endCxn id="7" idx="6"/>
          </p:cNvCxnSpPr>
          <p:nvPr/>
        </p:nvCxnSpPr>
        <p:spPr>
          <a:xfrm flipH="1">
            <a:off x="401762" y="144566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 bwMode="auto">
          <a:xfrm>
            <a:off x="179512" y="181954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직선 연결선 10"/>
          <p:cNvCxnSpPr>
            <a:endCxn id="10" idx="6"/>
          </p:cNvCxnSpPr>
          <p:nvPr/>
        </p:nvCxnSpPr>
        <p:spPr>
          <a:xfrm flipH="1">
            <a:off x="401762" y="1930673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179512" y="232360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endCxn id="12" idx="6"/>
          </p:cNvCxnSpPr>
          <p:nvPr/>
        </p:nvCxnSpPr>
        <p:spPr>
          <a:xfrm flipH="1">
            <a:off x="401762" y="243472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4581128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이전 화면으로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 중 화면을 항상 켜 놓을지를 설정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자막이 나오는 배경의 색을 설정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Trans </a:t>
            </a:r>
            <a:r>
              <a:rPr lang="ko-KR" altLang="en-US" sz="1000" dirty="0" smtClean="0"/>
              <a:t>기능의 다국어를 선택 한다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지원되는 파일만 가능하며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없을경우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Korean</a:t>
            </a:r>
            <a:r>
              <a:rPr lang="ko-KR" altLang="en-US" sz="1000" dirty="0" smtClean="0"/>
              <a:t>이 디폴트 이다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SuperLAB</a:t>
            </a:r>
            <a:r>
              <a:rPr lang="en-US" altLang="ko-KR" dirty="0" smtClean="0"/>
              <a:t> Mode</a:t>
            </a:r>
            <a:endParaRPr lang="ko-KR" altLang="en-US" dirty="0"/>
          </a:p>
        </p:txBody>
      </p:sp>
      <p:pic>
        <p:nvPicPr>
          <p:cNvPr id="6146" name="Picture 2" descr="C:\Users\devKim\Pictures\pro2캡춰\노트갭춰\Screenshot_2013-06-03-13-56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672408" cy="2295255"/>
          </a:xfrm>
          <a:prstGeom prst="rect">
            <a:avLst/>
          </a:prstGeom>
          <a:noFill/>
        </p:spPr>
      </p:pic>
      <p:pic>
        <p:nvPicPr>
          <p:cNvPr id="6147" name="Picture 3" descr="C:\Users\devKim\Pictures\pro2캡춰\노트갭춰\Screenshot_2013-06-12-10-39-50.png"/>
          <p:cNvPicPr>
            <a:picLocks noChangeAspect="1" noChangeArrowheads="1"/>
          </p:cNvPicPr>
          <p:nvPr/>
        </p:nvPicPr>
        <p:blipFill>
          <a:blip r:embed="rId3" cstate="print"/>
          <a:srcRect t="82759"/>
          <a:stretch>
            <a:fillRect/>
          </a:stretch>
        </p:blipFill>
        <p:spPr bwMode="auto">
          <a:xfrm>
            <a:off x="5148064" y="2673225"/>
            <a:ext cx="3672408" cy="395735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 bwMode="auto">
          <a:xfrm>
            <a:off x="179512" y="80280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직선 연결선 5"/>
          <p:cNvCxnSpPr>
            <a:endCxn id="5" idx="6"/>
          </p:cNvCxnSpPr>
          <p:nvPr/>
        </p:nvCxnSpPr>
        <p:spPr>
          <a:xfrm flipH="1">
            <a:off x="401762" y="91392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 bwMode="auto">
          <a:xfrm>
            <a:off x="4637782" y="782861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stCxn id="8" idx="2"/>
          </p:cNvCxnSpPr>
          <p:nvPr/>
        </p:nvCxnSpPr>
        <p:spPr>
          <a:xfrm flipH="1">
            <a:off x="4283968" y="893986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 bwMode="auto">
          <a:xfrm>
            <a:off x="179512" y="259258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직선 연결선 10"/>
          <p:cNvCxnSpPr>
            <a:endCxn id="10" idx="6"/>
          </p:cNvCxnSpPr>
          <p:nvPr/>
        </p:nvCxnSpPr>
        <p:spPr>
          <a:xfrm flipH="1">
            <a:off x="401762" y="2703711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179512" y="282766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endCxn id="12" idx="6"/>
          </p:cNvCxnSpPr>
          <p:nvPr/>
        </p:nvCxnSpPr>
        <p:spPr>
          <a:xfrm flipH="1">
            <a:off x="401762" y="2938785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 bwMode="auto">
          <a:xfrm>
            <a:off x="4637782" y="259258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직선 연결선 14"/>
          <p:cNvCxnSpPr>
            <a:stCxn id="14" idx="2"/>
          </p:cNvCxnSpPr>
          <p:nvPr/>
        </p:nvCxnSpPr>
        <p:spPr>
          <a:xfrm flipH="1">
            <a:off x="4283968" y="2703711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 bwMode="auto">
          <a:xfrm>
            <a:off x="4637782" y="282766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직선 연결선 16"/>
          <p:cNvCxnSpPr>
            <a:stCxn id="16" idx="2"/>
          </p:cNvCxnSpPr>
          <p:nvPr/>
        </p:nvCxnSpPr>
        <p:spPr>
          <a:xfrm flipH="1">
            <a:off x="4283968" y="2938785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6005934" y="227687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endCxn id="18" idx="4"/>
          </p:cNvCxnSpPr>
          <p:nvPr/>
        </p:nvCxnSpPr>
        <p:spPr>
          <a:xfrm flipV="1">
            <a:off x="6117059" y="249912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7787084" y="227687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endCxn id="20" idx="4"/>
          </p:cNvCxnSpPr>
          <p:nvPr/>
        </p:nvCxnSpPr>
        <p:spPr>
          <a:xfrm flipV="1">
            <a:off x="7898209" y="249912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504" y="3356992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이전 화면으로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Auto </a:t>
            </a:r>
            <a:r>
              <a:rPr lang="ko-KR" altLang="en-US" sz="1000" dirty="0" smtClean="0"/>
              <a:t>모드로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자막을 켜거나 끌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Word </a:t>
            </a:r>
            <a:r>
              <a:rPr lang="ko-KR" altLang="en-US" sz="1000" dirty="0" smtClean="0"/>
              <a:t>모드로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번역 보기로 전환한다</a:t>
            </a:r>
            <a:r>
              <a:rPr lang="en-US" altLang="ko-KR" sz="1000" dirty="0" smtClean="0"/>
              <a:t>.(</a:t>
            </a:r>
            <a:r>
              <a:rPr lang="ko-KR" altLang="en-US" sz="1000" dirty="0" smtClean="0"/>
              <a:t>학습은 계속 진행 됩니다</a:t>
            </a:r>
            <a:r>
              <a:rPr lang="en-US" altLang="ko-KR" sz="1000" dirty="0" smtClean="0"/>
              <a:t>.)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한글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영문 자막보기를 변경한다</a:t>
            </a:r>
            <a:r>
              <a:rPr lang="en-US" altLang="ko-KR" sz="100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 변경 한다</a:t>
            </a:r>
            <a:r>
              <a:rPr lang="en-US" altLang="ko-KR" sz="1000" dirty="0" smtClean="0"/>
              <a:t>.(Role</a:t>
            </a:r>
            <a:r>
              <a:rPr lang="ko-KR" altLang="en-US" sz="1000" dirty="0" smtClean="0"/>
              <a:t>모드는 대화형 이미지가 표시되는 모드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입니다</a:t>
            </a:r>
            <a:r>
              <a:rPr lang="en-US" altLang="ko-KR" sz="1000" dirty="0" smtClean="0"/>
              <a:t>.)</a:t>
            </a:r>
            <a:br>
              <a:rPr lang="en-US" altLang="ko-KR" sz="1000" dirty="0" smtClean="0"/>
            </a:b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모드가 지원되는 학습파일은 기본적으로 </a:t>
            </a:r>
            <a:r>
              <a:rPr lang="en-US" altLang="ko-KR" sz="1000" dirty="0" smtClean="0"/>
              <a:t>Role </a:t>
            </a:r>
            <a:r>
              <a:rPr lang="ko-KR" altLang="en-US" sz="1000" dirty="0" smtClean="0"/>
              <a:t>모드로 시작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학습 설정화면으로 이동한다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Word Mode</a:t>
            </a:r>
            <a:endParaRPr lang="ko-KR" altLang="en-US" dirty="0"/>
          </a:p>
        </p:txBody>
      </p:sp>
      <p:pic>
        <p:nvPicPr>
          <p:cNvPr id="7170" name="Picture 2" descr="C:\Users\devKim\Pictures\pro2캡춰\노트갭춰\Screenshot_2013-06-03-13-58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4" y="692696"/>
            <a:ext cx="2340260" cy="37444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171" name="Picture 3" descr="C:\Users\devKim\Pictures\pro2캡춰\노트갭춰\Screenshot_2013-06-03-13-58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sp>
        <p:nvSpPr>
          <p:cNvPr id="7" name="타원 6"/>
          <p:cNvSpPr/>
          <p:nvPr/>
        </p:nvSpPr>
        <p:spPr bwMode="auto">
          <a:xfrm>
            <a:off x="683568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직선 연결선 7"/>
          <p:cNvCxnSpPr>
            <a:endCxn id="7" idx="6"/>
          </p:cNvCxnSpPr>
          <p:nvPr/>
        </p:nvCxnSpPr>
        <p:spPr>
          <a:xfrm flipH="1">
            <a:off x="905818" y="99456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 bwMode="auto">
          <a:xfrm>
            <a:off x="3773686" y="133454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직선 연결선 9"/>
          <p:cNvCxnSpPr>
            <a:stCxn id="9" idx="2"/>
          </p:cNvCxnSpPr>
          <p:nvPr/>
        </p:nvCxnSpPr>
        <p:spPr>
          <a:xfrm flipH="1">
            <a:off x="3203848" y="1445667"/>
            <a:ext cx="569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683568" y="133454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직선 연결선 11"/>
          <p:cNvCxnSpPr>
            <a:endCxn id="11" idx="6"/>
          </p:cNvCxnSpPr>
          <p:nvPr/>
        </p:nvCxnSpPr>
        <p:spPr>
          <a:xfrm flipH="1">
            <a:off x="905818" y="1445667"/>
            <a:ext cx="1073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683568" y="176659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>
            <a:endCxn id="15" idx="6"/>
          </p:cNvCxnSpPr>
          <p:nvPr/>
        </p:nvCxnSpPr>
        <p:spPr>
          <a:xfrm flipH="1">
            <a:off x="905818" y="1877715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683568" y="23426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endCxn id="18" idx="6"/>
          </p:cNvCxnSpPr>
          <p:nvPr/>
        </p:nvCxnSpPr>
        <p:spPr>
          <a:xfrm flipH="1">
            <a:off x="905818" y="245377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683568" y="41428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endCxn id="20" idx="6"/>
          </p:cNvCxnSpPr>
          <p:nvPr/>
        </p:nvCxnSpPr>
        <p:spPr>
          <a:xfrm flipH="1">
            <a:off x="905818" y="4253979"/>
            <a:ext cx="64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 bwMode="auto">
          <a:xfrm>
            <a:off x="3773686" y="41428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직선 연결선 23"/>
          <p:cNvCxnSpPr>
            <a:stCxn id="23" idx="2"/>
          </p:cNvCxnSpPr>
          <p:nvPr/>
        </p:nvCxnSpPr>
        <p:spPr>
          <a:xfrm flipH="1">
            <a:off x="3203848" y="4253979"/>
            <a:ext cx="569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 bwMode="auto">
          <a:xfrm>
            <a:off x="8382198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6" name="직선 연결선 25"/>
          <p:cNvCxnSpPr>
            <a:stCxn id="25" idx="2"/>
          </p:cNvCxnSpPr>
          <p:nvPr/>
        </p:nvCxnSpPr>
        <p:spPr>
          <a:xfrm flipH="1">
            <a:off x="7956376" y="994569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 bwMode="auto">
          <a:xfrm>
            <a:off x="8382198" y="41428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" name="직선 연결선 28"/>
          <p:cNvCxnSpPr>
            <a:stCxn id="28" idx="2"/>
          </p:cNvCxnSpPr>
          <p:nvPr/>
        </p:nvCxnSpPr>
        <p:spPr>
          <a:xfrm flipH="1">
            <a:off x="7956376" y="4253979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 bwMode="auto">
          <a:xfrm>
            <a:off x="5148064" y="414908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" name="직선 연결선 30"/>
          <p:cNvCxnSpPr>
            <a:endCxn id="30" idx="6"/>
          </p:cNvCxnSpPr>
          <p:nvPr/>
        </p:nvCxnSpPr>
        <p:spPr>
          <a:xfrm flipH="1">
            <a:off x="5370314" y="4260205"/>
            <a:ext cx="1289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7504" y="4635713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이전 화면으로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학습파일명 순으로 단어를 정렬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단어 순으로 정렬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단어의 내용으로 이동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학습파일명을 보여준다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플레이어로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모르는 단어로 등록한 단어들을 보여준다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34" name="타원 33"/>
          <p:cNvSpPr/>
          <p:nvPr/>
        </p:nvSpPr>
        <p:spPr bwMode="auto">
          <a:xfrm>
            <a:off x="8382198" y="123395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5" name="직선 연결선 34"/>
          <p:cNvCxnSpPr>
            <a:stCxn id="34" idx="2"/>
          </p:cNvCxnSpPr>
          <p:nvPr/>
        </p:nvCxnSpPr>
        <p:spPr>
          <a:xfrm flipH="1">
            <a:off x="7956376" y="1345084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44008" y="4665330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자동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수동 진행 상태를 변경한다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단어의 발음을 들려준다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모르는 단어로 등록 하거나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해제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이전 단어나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다음 단어로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000" dirty="0" smtClean="0"/>
          </a:p>
          <a:p>
            <a:pPr marL="228600" indent="-228600"/>
            <a:r>
              <a:rPr lang="en-US" altLang="ko-KR" sz="1000" dirty="0" smtClean="0"/>
              <a:t>*    </a:t>
            </a:r>
            <a:r>
              <a:rPr lang="ko-KR" altLang="en-US" sz="1000" dirty="0" smtClean="0"/>
              <a:t>자동진행의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단어의 발음을 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번 들려주며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다음단어로 자동으로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ko-KR" altLang="en-US" sz="1000" dirty="0" smtClean="0"/>
              <a:t>이동한다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Match Mode</a:t>
            </a:r>
            <a:endParaRPr lang="ko-KR" altLang="en-US" dirty="0"/>
          </a:p>
        </p:txBody>
      </p:sp>
      <p:pic>
        <p:nvPicPr>
          <p:cNvPr id="8194" name="Picture 2" descr="C:\Users\devKim\Pictures\pro2캡춰\노트갭춰\Screenshot_2013-06-03-16-03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5024289" cy="3140181"/>
          </a:xfrm>
          <a:prstGeom prst="rect">
            <a:avLst/>
          </a:prstGeom>
          <a:noFill/>
        </p:spPr>
      </p:pic>
      <p:sp>
        <p:nvSpPr>
          <p:cNvPr id="4" name="타원 3"/>
          <p:cNvSpPr/>
          <p:nvPr/>
        </p:nvSpPr>
        <p:spPr bwMode="auto">
          <a:xfrm>
            <a:off x="539552" y="7837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직선 연결선 4"/>
          <p:cNvCxnSpPr>
            <a:endCxn id="4" idx="6"/>
          </p:cNvCxnSpPr>
          <p:nvPr/>
        </p:nvCxnSpPr>
        <p:spPr>
          <a:xfrm flipH="1">
            <a:off x="761802" y="894879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 bwMode="auto">
          <a:xfrm>
            <a:off x="539552" y="167553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직선 연결선 7"/>
          <p:cNvCxnSpPr>
            <a:endCxn id="7" idx="6"/>
          </p:cNvCxnSpPr>
          <p:nvPr/>
        </p:nvCxnSpPr>
        <p:spPr>
          <a:xfrm flipH="1">
            <a:off x="761802" y="1786657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 bwMode="auto">
          <a:xfrm>
            <a:off x="6365974" y="782861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직선 연결선 9"/>
          <p:cNvCxnSpPr>
            <a:stCxn id="9" idx="2"/>
          </p:cNvCxnSpPr>
          <p:nvPr/>
        </p:nvCxnSpPr>
        <p:spPr>
          <a:xfrm flipH="1">
            <a:off x="6012160" y="893986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6732240" y="103787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꺾인 연결선 12"/>
          <p:cNvCxnSpPr>
            <a:endCxn id="11" idx="2"/>
          </p:cNvCxnSpPr>
          <p:nvPr/>
        </p:nvCxnSpPr>
        <p:spPr>
          <a:xfrm>
            <a:off x="5004048" y="965870"/>
            <a:ext cx="1728192" cy="183133"/>
          </a:xfrm>
          <a:prstGeom prst="bentConnector3">
            <a:avLst>
              <a:gd name="adj1" fmla="val -1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6365974" y="167553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>
            <a:stCxn id="15" idx="2"/>
          </p:cNvCxnSpPr>
          <p:nvPr/>
        </p:nvCxnSpPr>
        <p:spPr>
          <a:xfrm flipH="1">
            <a:off x="5364088" y="1786657"/>
            <a:ext cx="100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6365974" y="211380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stCxn id="18" idx="2"/>
          </p:cNvCxnSpPr>
          <p:nvPr/>
        </p:nvCxnSpPr>
        <p:spPr>
          <a:xfrm flipH="1">
            <a:off x="5940152" y="2224931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C:\Users\devKim\Pictures\pro2캡춰\노트갭춰\Screenshot_2013-06-03-16-04-43.png"/>
          <p:cNvPicPr>
            <a:picLocks noChangeAspect="1" noChangeArrowheads="1"/>
          </p:cNvPicPr>
          <p:nvPr/>
        </p:nvPicPr>
        <p:blipFill>
          <a:blip r:embed="rId3" cstate="print"/>
          <a:srcRect l="30000" t="36571" r="30000" b="36000"/>
          <a:stretch>
            <a:fillRect/>
          </a:stretch>
        </p:blipFill>
        <p:spPr bwMode="auto">
          <a:xfrm>
            <a:off x="6660232" y="2420888"/>
            <a:ext cx="2016224" cy="864096"/>
          </a:xfrm>
          <a:prstGeom prst="rect">
            <a:avLst/>
          </a:prstGeom>
          <a:noFill/>
        </p:spPr>
      </p:pic>
      <p:sp>
        <p:nvSpPr>
          <p:cNvPr id="23" name="타원 22"/>
          <p:cNvSpPr/>
          <p:nvPr/>
        </p:nvSpPr>
        <p:spPr bwMode="auto">
          <a:xfrm>
            <a:off x="7552010" y="349478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직선 연결선 23"/>
          <p:cNvCxnSpPr>
            <a:stCxn id="23" idx="0"/>
          </p:cNvCxnSpPr>
          <p:nvPr/>
        </p:nvCxnSpPr>
        <p:spPr>
          <a:xfrm flipV="1">
            <a:off x="7663135" y="3068960"/>
            <a:ext cx="0" cy="42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04" y="4149080"/>
            <a:ext cx="504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이전 화면으로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혹은 이전 매치학습으로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매치학습 전체 정답을 표시한다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단어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혹은 숙어를 선택한다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영영 해석을 선택한다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터치를 유지 하는 동안 한글로 번역된 힌트를 볼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한글로 번역된 힌트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vKim\Pictures\pro2캡춰\노트갭춰\Screenshot_2013-05-29-18-23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5" y="692697"/>
            <a:ext cx="2340259" cy="3744415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Loading – Main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65313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최초 </a:t>
            </a:r>
            <a:r>
              <a:rPr lang="ko-KR" altLang="en-US" sz="1000" dirty="0" err="1" smtClean="0"/>
              <a:t>로딩시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필요한 파일정보 및 파일을 다운로드 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65313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나의 강의실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수강중인 강좌 목록을 보여준다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추천강좌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추천하는 강좌 목록을 보여준다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공지사항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회사에서 전달하는 공지사항 목록을 보여준다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이용안내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간단한 사용 설명서를 보여준다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게스트 입장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비회원이 체험해 볼 수 있는 모드로 연결된다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로그인 설정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회원 아이디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패스워드를 설정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온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오프 라인 설정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온라인일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회원이 사용 할 수 있는 모든 </a:t>
            </a:r>
            <a:r>
              <a:rPr lang="ko-KR" altLang="en-US" sz="1000" dirty="0" err="1" smtClean="0"/>
              <a:t>컨텐츠에</a:t>
            </a:r>
            <a:r>
              <a:rPr lang="ko-KR" altLang="en-US" sz="1000" dirty="0" smtClean="0"/>
              <a:t> 다운로드 및 학습이 가능하고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오프라인일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기존에 다운로드 한 </a:t>
            </a:r>
            <a:r>
              <a:rPr lang="ko-KR" altLang="en-US" sz="1000" dirty="0" err="1" smtClean="0"/>
              <a:t>컨텐츠들을</a:t>
            </a:r>
            <a:r>
              <a:rPr lang="ko-KR" altLang="en-US" sz="1000" dirty="0" smtClean="0"/>
              <a:t> 인터넷 연결 없이 사용 가능하다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9" name="타원 8"/>
          <p:cNvSpPr/>
          <p:nvPr/>
        </p:nvSpPr>
        <p:spPr bwMode="auto">
          <a:xfrm>
            <a:off x="5292080" y="155679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직선 연결선 10"/>
          <p:cNvCxnSpPr>
            <a:endCxn id="9" idx="6"/>
          </p:cNvCxnSpPr>
          <p:nvPr/>
        </p:nvCxnSpPr>
        <p:spPr>
          <a:xfrm flipH="1">
            <a:off x="5514330" y="1667917"/>
            <a:ext cx="64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5292080" y="183859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5514330" y="1949723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 bwMode="auto">
          <a:xfrm>
            <a:off x="5292080" y="23426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직선 연결선 23"/>
          <p:cNvCxnSpPr>
            <a:endCxn id="23" idx="6"/>
          </p:cNvCxnSpPr>
          <p:nvPr/>
        </p:nvCxnSpPr>
        <p:spPr>
          <a:xfrm flipH="1">
            <a:off x="5514330" y="2453779"/>
            <a:ext cx="64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/>
          <p:cNvSpPr/>
          <p:nvPr/>
        </p:nvSpPr>
        <p:spPr bwMode="auto">
          <a:xfrm>
            <a:off x="5292080" y="263068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7" name="직선 연결선 26"/>
          <p:cNvCxnSpPr>
            <a:endCxn id="26" idx="6"/>
          </p:cNvCxnSpPr>
          <p:nvPr/>
        </p:nvCxnSpPr>
        <p:spPr>
          <a:xfrm flipH="1">
            <a:off x="5514330" y="2741811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 bwMode="auto">
          <a:xfrm>
            <a:off x="5292080" y="313474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직선 연결선 32"/>
          <p:cNvCxnSpPr>
            <a:endCxn id="32" idx="6"/>
          </p:cNvCxnSpPr>
          <p:nvPr/>
        </p:nvCxnSpPr>
        <p:spPr>
          <a:xfrm flipH="1">
            <a:off x="5514330" y="3245867"/>
            <a:ext cx="64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 bwMode="auto">
          <a:xfrm>
            <a:off x="5292080" y="342277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6" name="직선 연결선 35"/>
          <p:cNvCxnSpPr>
            <a:endCxn id="35" idx="6"/>
          </p:cNvCxnSpPr>
          <p:nvPr/>
        </p:nvCxnSpPr>
        <p:spPr>
          <a:xfrm flipH="1">
            <a:off x="5514330" y="3533899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 bwMode="auto">
          <a:xfrm>
            <a:off x="5292080" y="407084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9" name="직선 연결선 38"/>
          <p:cNvCxnSpPr>
            <a:endCxn id="38" idx="6"/>
          </p:cNvCxnSpPr>
          <p:nvPr/>
        </p:nvCxnSpPr>
        <p:spPr>
          <a:xfrm flipH="1">
            <a:off x="5514330" y="4181971"/>
            <a:ext cx="1073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devKim\Pictures\pro2캡춰\노트갭춰\Screenshot_2013-05-29-18-23-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620" y="692696"/>
            <a:ext cx="234026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Video Mode</a:t>
            </a:r>
            <a:endParaRPr lang="ko-KR" altLang="en-US" dirty="0"/>
          </a:p>
        </p:txBody>
      </p:sp>
      <p:pic>
        <p:nvPicPr>
          <p:cNvPr id="9219" name="Picture 3" descr="C:\Users\devKim\Pictures\pro2캡춰\노트갭춰\Screenshot_2013-06-03-14-04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9"/>
            <a:ext cx="3600401" cy="2250251"/>
          </a:xfrm>
          <a:prstGeom prst="rect">
            <a:avLst/>
          </a:prstGeom>
          <a:noFill/>
        </p:spPr>
      </p:pic>
      <p:pic>
        <p:nvPicPr>
          <p:cNvPr id="9220" name="Picture 4" descr="C:\Users\devKim\Pictures\pro2캡춰\노트갭춰\Screenshot_2013-06-03-14-04-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30"/>
            <a:ext cx="3600400" cy="2250250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 bwMode="auto">
          <a:xfrm>
            <a:off x="251520" y="1036985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직선 연결선 6"/>
          <p:cNvCxnSpPr>
            <a:endCxn id="6" idx="6"/>
          </p:cNvCxnSpPr>
          <p:nvPr/>
        </p:nvCxnSpPr>
        <p:spPr>
          <a:xfrm flipH="1">
            <a:off x="473770" y="1148110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 bwMode="auto">
          <a:xfrm>
            <a:off x="2440335" y="340477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stCxn id="8" idx="0"/>
          </p:cNvCxnSpPr>
          <p:nvPr/>
        </p:nvCxnSpPr>
        <p:spPr>
          <a:xfrm flipV="1">
            <a:off x="2551460" y="3140968"/>
            <a:ext cx="4316" cy="263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1297732" y="61446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직선 연결선 11"/>
          <p:cNvCxnSpPr>
            <a:endCxn id="11" idx="4"/>
          </p:cNvCxnSpPr>
          <p:nvPr/>
        </p:nvCxnSpPr>
        <p:spPr>
          <a:xfrm flipV="1">
            <a:off x="1408857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 bwMode="auto">
          <a:xfrm>
            <a:off x="1613446" y="62068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" name="직선 연결선 13"/>
          <p:cNvCxnSpPr>
            <a:endCxn id="13" idx="4"/>
          </p:cNvCxnSpPr>
          <p:nvPr/>
        </p:nvCxnSpPr>
        <p:spPr>
          <a:xfrm flipV="1">
            <a:off x="1724571" y="84293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2693566" y="62068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>
            <a:endCxn id="15" idx="4"/>
          </p:cNvCxnSpPr>
          <p:nvPr/>
        </p:nvCxnSpPr>
        <p:spPr>
          <a:xfrm flipV="1">
            <a:off x="2804691" y="842938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4061718" y="62068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endCxn id="18" idx="4"/>
          </p:cNvCxnSpPr>
          <p:nvPr/>
        </p:nvCxnSpPr>
        <p:spPr>
          <a:xfrm flipV="1">
            <a:off x="4172843" y="842938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 bwMode="auto">
          <a:xfrm>
            <a:off x="8598222" y="198261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3" name="직선 연결선 22"/>
          <p:cNvCxnSpPr>
            <a:stCxn id="22" idx="2"/>
          </p:cNvCxnSpPr>
          <p:nvPr/>
        </p:nvCxnSpPr>
        <p:spPr>
          <a:xfrm flipH="1">
            <a:off x="8172400" y="2093739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3861048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ko-KR" altLang="en-US" sz="1000" b="1" dirty="0" smtClean="0">
                <a:solidFill>
                  <a:srgbClr val="00B050"/>
                </a:solidFill>
              </a:rPr>
              <a:t>동영상 이수 학습은 최초 학습과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복습 학습으로 구분되어 집니다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</a:p>
          <a:p>
            <a:pPr marL="228600" indent="-228600"/>
            <a:r>
              <a:rPr lang="ko-KR" altLang="en-US" sz="1000" b="1" dirty="0" smtClean="0">
                <a:solidFill>
                  <a:srgbClr val="00B050"/>
                </a:solidFill>
              </a:rPr>
              <a:t>최초 학습 시에는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타임라인 이동이 불가하며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영상이 재생되는 순서대로 모든 학습을 끝마쳐야만 합니다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</a:p>
          <a:p>
            <a:pPr marL="228600" indent="-228600"/>
            <a:r>
              <a:rPr lang="ko-KR" altLang="en-US" sz="1000" b="1" dirty="0" smtClean="0">
                <a:solidFill>
                  <a:srgbClr val="00B050"/>
                </a:solidFill>
              </a:rPr>
              <a:t>최초 학습 시에는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각 영상의 정해진 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Chapter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에서 영상이 정지 되며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다음 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Chapter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로 진행 하기 위해 사용자의 입력이 있어야만 합니다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이전 화면으로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현재 재생중인 영상의 시간을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현재 재생중인 영상의 타임라인상의 위치를 표시하며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이 부분을 이용하여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타임라인상에서 자유로이 이동 할 수 있습니다</a:t>
            </a:r>
            <a:r>
              <a:rPr lang="en-US" altLang="ko-KR" sz="1000" dirty="0" smtClean="0"/>
              <a:t>.(</a:t>
            </a:r>
            <a:r>
              <a:rPr lang="ko-KR" altLang="en-US" sz="1000" dirty="0" smtClean="0"/>
              <a:t>최초 학습 시 예외</a:t>
            </a:r>
            <a:r>
              <a:rPr lang="en-US" altLang="ko-KR" sz="1000" dirty="0" smtClean="0"/>
              <a:t>)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영상의 타임라인을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현재 재생중인 영상의 총 시간을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영상을 일시 정지 혹은 재생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최초 학습 시에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정해진 </a:t>
            </a:r>
            <a:r>
              <a:rPr lang="en-US" altLang="ko-KR" sz="1000" dirty="0" smtClean="0"/>
              <a:t>Chapter</a:t>
            </a:r>
            <a:r>
              <a:rPr lang="ko-KR" altLang="en-US" sz="1000" dirty="0" smtClean="0"/>
              <a:t>에 도달하게 되면 이 버튼이 활성화 되고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영상이 일시 정지 상태가 되며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사용자가 입력을 하면 계속해서 다음 </a:t>
            </a:r>
            <a:r>
              <a:rPr lang="en-US" altLang="ko-KR" sz="1000" dirty="0" smtClean="0"/>
              <a:t>Chapter</a:t>
            </a:r>
            <a:r>
              <a:rPr lang="ko-KR" altLang="en-US" sz="1000" dirty="0" smtClean="0"/>
              <a:t>로 진행 합니다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Mode - </a:t>
            </a:r>
            <a:r>
              <a:rPr lang="ko-KR" altLang="en-US" dirty="0" smtClean="0"/>
              <a:t>월별평가</a:t>
            </a:r>
            <a:endParaRPr lang="ko-KR" altLang="en-US" dirty="0"/>
          </a:p>
        </p:txBody>
      </p:sp>
      <p:pic>
        <p:nvPicPr>
          <p:cNvPr id="10242" name="Picture 2" descr="C:\Users\devKim\Pictures\pro2캡춰\노트갭춰\Screenshot_2013-06-03-16-06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1845205" cy="2952328"/>
          </a:xfrm>
          <a:prstGeom prst="rect">
            <a:avLst/>
          </a:prstGeom>
          <a:noFill/>
        </p:spPr>
      </p:pic>
      <p:pic>
        <p:nvPicPr>
          <p:cNvPr id="10243" name="Picture 3" descr="C:\Users\devKim\Pictures\pro2캡춰\노트갭춰\Screenshot_2013-06-13-09-20-18.png"/>
          <p:cNvPicPr>
            <a:picLocks noChangeAspect="1" noChangeArrowheads="1"/>
          </p:cNvPicPr>
          <p:nvPr/>
        </p:nvPicPr>
        <p:blipFill>
          <a:blip r:embed="rId3" cstate="print"/>
          <a:srcRect t="39024" b="36586"/>
          <a:stretch>
            <a:fillRect/>
          </a:stretch>
        </p:blipFill>
        <p:spPr bwMode="auto">
          <a:xfrm>
            <a:off x="2195736" y="1844824"/>
            <a:ext cx="1845205" cy="720080"/>
          </a:xfrm>
          <a:prstGeom prst="rect">
            <a:avLst/>
          </a:prstGeom>
          <a:noFill/>
        </p:spPr>
      </p:pic>
      <p:pic>
        <p:nvPicPr>
          <p:cNvPr id="10244" name="Picture 4" descr="C:\Users\devKim\Pictures\pro2캡춰\노트갭춰\Screenshot_2013-06-13-09-21-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92696"/>
            <a:ext cx="2349261" cy="3758818"/>
          </a:xfrm>
          <a:prstGeom prst="rect">
            <a:avLst/>
          </a:prstGeom>
          <a:noFill/>
        </p:spPr>
      </p:pic>
      <p:pic>
        <p:nvPicPr>
          <p:cNvPr id="10245" name="Picture 5" descr="C:\Users\devKim\Pictures\pro2캡춰\노트갭춰\Screenshot_2013-06-13-09-25-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92696"/>
            <a:ext cx="1845205" cy="2952328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 bwMode="auto">
          <a:xfrm>
            <a:off x="611560" y="374890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stCxn id="8" idx="0"/>
          </p:cNvCxnSpPr>
          <p:nvPr/>
        </p:nvCxnSpPr>
        <p:spPr>
          <a:xfrm flipV="1">
            <a:off x="722685" y="2314972"/>
            <a:ext cx="0" cy="143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3053606" y="277470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stCxn id="12" idx="0"/>
          </p:cNvCxnSpPr>
          <p:nvPr/>
        </p:nvCxnSpPr>
        <p:spPr>
          <a:xfrm flipV="1">
            <a:off x="3164731" y="2276872"/>
            <a:ext cx="0" cy="497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3707904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>
            <a:endCxn id="15" idx="6"/>
          </p:cNvCxnSpPr>
          <p:nvPr/>
        </p:nvCxnSpPr>
        <p:spPr>
          <a:xfrm flipH="1">
            <a:off x="3930154" y="99456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 bwMode="auto">
          <a:xfrm>
            <a:off x="3347864" y="105273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꺾인 연결선 18"/>
          <p:cNvCxnSpPr>
            <a:stCxn id="17" idx="6"/>
          </p:cNvCxnSpPr>
          <p:nvPr/>
        </p:nvCxnSpPr>
        <p:spPr>
          <a:xfrm flipV="1">
            <a:off x="3570114" y="980728"/>
            <a:ext cx="2514054" cy="1831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 bwMode="auto">
          <a:xfrm>
            <a:off x="3347864" y="133454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7" name="꺾인 연결선 26"/>
          <p:cNvCxnSpPr>
            <a:stCxn id="25" idx="6"/>
          </p:cNvCxnSpPr>
          <p:nvPr/>
        </p:nvCxnSpPr>
        <p:spPr>
          <a:xfrm flipV="1">
            <a:off x="3570114" y="1196752"/>
            <a:ext cx="641846" cy="2489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 bwMode="auto">
          <a:xfrm>
            <a:off x="6149950" y="155056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" name="직선 연결선 29"/>
          <p:cNvCxnSpPr>
            <a:stCxn id="29" idx="0"/>
          </p:cNvCxnSpPr>
          <p:nvPr/>
        </p:nvCxnSpPr>
        <p:spPr>
          <a:xfrm flipV="1">
            <a:off x="6261075" y="1196752"/>
            <a:ext cx="0" cy="35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 bwMode="auto">
          <a:xfrm>
            <a:off x="3707904" y="4177655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직선 연결선 32"/>
          <p:cNvCxnSpPr>
            <a:endCxn id="32" idx="6"/>
          </p:cNvCxnSpPr>
          <p:nvPr/>
        </p:nvCxnSpPr>
        <p:spPr>
          <a:xfrm flipH="1">
            <a:off x="3930154" y="4288780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 bwMode="auto">
          <a:xfrm>
            <a:off x="8814246" y="162257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5" name="직선 연결선 34"/>
          <p:cNvCxnSpPr>
            <a:stCxn id="34" idx="2"/>
          </p:cNvCxnSpPr>
          <p:nvPr/>
        </p:nvCxnSpPr>
        <p:spPr>
          <a:xfrm flipH="1">
            <a:off x="8460432" y="173369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 bwMode="auto">
          <a:xfrm>
            <a:off x="8814246" y="279375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직선 연결선 36"/>
          <p:cNvCxnSpPr>
            <a:stCxn id="36" idx="2"/>
          </p:cNvCxnSpPr>
          <p:nvPr/>
        </p:nvCxnSpPr>
        <p:spPr>
          <a:xfrm flipH="1">
            <a:off x="7884368" y="2904877"/>
            <a:ext cx="929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7504" y="4687976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강좌 상세보기 페이지에서</a:t>
            </a:r>
            <a:r>
              <a:rPr lang="en-US" altLang="ko-KR" sz="1000" dirty="0" smtClean="0"/>
              <a:t>, Test</a:t>
            </a:r>
            <a:r>
              <a:rPr lang="ko-KR" altLang="en-US" sz="1000" dirty="0" smtClean="0"/>
              <a:t>보기를 선택하면 월별평가를 실행 할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월별평가 파일을 다운로드 한다</a:t>
            </a:r>
            <a:r>
              <a:rPr lang="en-US" altLang="ko-KR" sz="1000" dirty="0" smtClean="0"/>
              <a:t>.(</a:t>
            </a:r>
            <a:r>
              <a:rPr lang="ko-KR" altLang="en-US" sz="1000" dirty="0" smtClean="0"/>
              <a:t>기존에 다운로드 되어 있을 경우는 생략한다</a:t>
            </a:r>
            <a:r>
              <a:rPr lang="en-US" altLang="ko-KR" sz="1000" dirty="0" smtClean="0"/>
              <a:t>.)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월별평가를 종료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문제에 스크립트가 있을 경우 스크립트 내용을 표시해 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월별평가는 </a:t>
            </a:r>
            <a:r>
              <a:rPr lang="en-US" altLang="ko-KR" sz="1000" dirty="0" smtClean="0"/>
              <a:t>4</a:t>
            </a:r>
            <a:r>
              <a:rPr lang="ko-KR" altLang="en-US" sz="1000" dirty="0" smtClean="0"/>
              <a:t>개의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로 구성되며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현재 진행중인</a:t>
            </a:r>
            <a:r>
              <a:rPr lang="en-US" altLang="ko-KR" sz="1000" dirty="0" smtClean="0"/>
              <a:t> Part </a:t>
            </a:r>
            <a:r>
              <a:rPr lang="ko-KR" altLang="en-US" sz="1000" dirty="0" smtClean="0"/>
              <a:t>정보 및 해당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전체 문제 수 및 현재 진행중인 문제의 번호가 표시 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각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별 </a:t>
            </a:r>
            <a:r>
              <a:rPr lang="en-US" altLang="ko-KR" sz="1000" dirty="0" smtClean="0"/>
              <a:t>10</a:t>
            </a:r>
            <a:r>
              <a:rPr lang="ko-KR" altLang="en-US" sz="1000" dirty="0" smtClean="0"/>
              <a:t>분의 시간이 주어지며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남은 시간을 표시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현재 진행중인 문제의 정답을 </a:t>
            </a:r>
            <a:r>
              <a:rPr lang="ko-KR" altLang="en-US" sz="1000" dirty="0" err="1" smtClean="0"/>
              <a:t>마킹한다</a:t>
            </a:r>
            <a:r>
              <a:rPr lang="en-US" altLang="ko-KR" sz="100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4</a:t>
            </a:r>
            <a:r>
              <a:rPr lang="ko-KR" altLang="en-US" sz="1000" dirty="0" smtClean="0"/>
              <a:t>개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의 모든 문제를 풀면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곧 바로 결과를 확인 할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결과를 서버에 전송하여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점수를 반영 한다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Mode – New TOEIC Test 1</a:t>
            </a:r>
            <a:endParaRPr lang="ko-KR" altLang="en-US" dirty="0"/>
          </a:p>
        </p:txBody>
      </p:sp>
      <p:pic>
        <p:nvPicPr>
          <p:cNvPr id="11266" name="Picture 2" descr="C:\Users\devKim\Pictures\pro2캡춰\노트갭춰\Screenshot_2013-06-13-09-53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1845205" cy="2952328"/>
          </a:xfrm>
          <a:prstGeom prst="rect">
            <a:avLst/>
          </a:prstGeom>
          <a:noFill/>
        </p:spPr>
      </p:pic>
      <p:pic>
        <p:nvPicPr>
          <p:cNvPr id="11267" name="Picture 3" descr="C:\Users\devKim\Pictures\pro2캡춰\노트갭춰\Screenshot_2013-06-13-09-55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92696"/>
            <a:ext cx="2205245" cy="3528392"/>
          </a:xfrm>
          <a:prstGeom prst="rect">
            <a:avLst/>
          </a:prstGeom>
          <a:noFill/>
        </p:spPr>
      </p:pic>
      <p:pic>
        <p:nvPicPr>
          <p:cNvPr id="11268" name="Picture 4" descr="C:\Users\devKim\Pictures\pro2캡춰\노트갭춰\Screenshot_2013-06-13-09-57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2205245" cy="35283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7" name="타원 6"/>
          <p:cNvSpPr/>
          <p:nvPr/>
        </p:nvSpPr>
        <p:spPr bwMode="auto">
          <a:xfrm>
            <a:off x="1027857" y="388339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직선 연결선 7"/>
          <p:cNvCxnSpPr>
            <a:stCxn id="7" idx="0"/>
          </p:cNvCxnSpPr>
          <p:nvPr/>
        </p:nvCxnSpPr>
        <p:spPr>
          <a:xfrm flipV="1">
            <a:off x="1138982" y="2449463"/>
            <a:ext cx="0" cy="143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 bwMode="auto">
          <a:xfrm>
            <a:off x="2339752" y="86439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직선 연결선 9"/>
          <p:cNvCxnSpPr>
            <a:endCxn id="9" idx="6"/>
          </p:cNvCxnSpPr>
          <p:nvPr/>
        </p:nvCxnSpPr>
        <p:spPr>
          <a:xfrm flipH="1">
            <a:off x="2562002" y="97551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2339752" y="12625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직선 연결선 11"/>
          <p:cNvCxnSpPr>
            <a:endCxn id="11" idx="6"/>
          </p:cNvCxnSpPr>
          <p:nvPr/>
        </p:nvCxnSpPr>
        <p:spPr>
          <a:xfrm flipH="1">
            <a:off x="2562002" y="137365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 bwMode="auto">
          <a:xfrm>
            <a:off x="5436096" y="85576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" name="직선 연결선 13"/>
          <p:cNvCxnSpPr>
            <a:endCxn id="13" idx="6"/>
          </p:cNvCxnSpPr>
          <p:nvPr/>
        </p:nvCxnSpPr>
        <p:spPr>
          <a:xfrm flipH="1">
            <a:off x="5658346" y="96688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8310190" y="85576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>
            <a:stCxn id="15" idx="2"/>
          </p:cNvCxnSpPr>
          <p:nvPr/>
        </p:nvCxnSpPr>
        <p:spPr>
          <a:xfrm flipH="1">
            <a:off x="7956376" y="96688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 bwMode="auto">
          <a:xfrm>
            <a:off x="8310190" y="395210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" name="직선 연결선 17"/>
          <p:cNvCxnSpPr>
            <a:stCxn id="17" idx="2"/>
          </p:cNvCxnSpPr>
          <p:nvPr/>
        </p:nvCxnSpPr>
        <p:spPr>
          <a:xfrm flipH="1">
            <a:off x="7956376" y="4063231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365104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000" b="1" dirty="0" smtClean="0">
                <a:solidFill>
                  <a:srgbClr val="00B050"/>
                </a:solidFill>
              </a:rPr>
              <a:t>New TOEIC Test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는 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TOEIC CLUB </a:t>
            </a:r>
            <a:r>
              <a:rPr lang="ko-KR" altLang="en-US" sz="1000" b="1" dirty="0" err="1" smtClean="0">
                <a:solidFill>
                  <a:srgbClr val="00B050"/>
                </a:solidFill>
              </a:rPr>
              <a:t>뉴토익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 코스 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1~6 Step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을 학습하는 사용자가 치를 수 있는 </a:t>
            </a:r>
            <a:endParaRPr lang="en-US" altLang="ko-KR" sz="1000" b="1" dirty="0" smtClean="0">
              <a:solidFill>
                <a:srgbClr val="00B050"/>
              </a:solidFill>
            </a:endParaRPr>
          </a:p>
          <a:p>
            <a:pPr marL="228600" indent="-228600"/>
            <a:r>
              <a:rPr lang="en-US" altLang="ko-KR" sz="1000" b="1" dirty="0" smtClean="0">
                <a:solidFill>
                  <a:srgbClr val="00B050"/>
                </a:solidFill>
              </a:rPr>
              <a:t>Test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입니다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강좌 상세보기 페이지에서</a:t>
            </a:r>
            <a:r>
              <a:rPr lang="en-US" altLang="ko-KR" sz="1000" dirty="0" smtClean="0"/>
              <a:t>, Test</a:t>
            </a:r>
            <a:r>
              <a:rPr lang="ko-KR" altLang="en-US" sz="1000" dirty="0" smtClean="0"/>
              <a:t>보기를 선택하면</a:t>
            </a:r>
            <a:r>
              <a:rPr lang="en-US" altLang="ko-KR" sz="1000" dirty="0" smtClean="0"/>
              <a:t> New TOEIC Test</a:t>
            </a:r>
            <a:r>
              <a:rPr lang="ko-KR" altLang="en-US" sz="1000" dirty="0" smtClean="0"/>
              <a:t>를 치를 수 있습니다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Explanation </a:t>
            </a:r>
            <a:r>
              <a:rPr lang="ko-KR" altLang="en-US" sz="1000" dirty="0" smtClean="0"/>
              <a:t>탭을 선택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New TOEIC Test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Part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선택하여 </a:t>
            </a: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 진행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Part</a:t>
            </a:r>
            <a:r>
              <a:rPr lang="ko-KR" altLang="en-US" sz="1000" dirty="0" smtClean="0"/>
              <a:t> 선택화면으로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하단에 선택 메뉴를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문제의 정답을 </a:t>
            </a:r>
            <a:r>
              <a:rPr lang="ko-KR" altLang="en-US" sz="1000" dirty="0" err="1" smtClean="0"/>
              <a:t>마킹</a:t>
            </a:r>
            <a:r>
              <a:rPr lang="ko-KR" altLang="en-US" sz="1000" dirty="0" smtClean="0"/>
              <a:t>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이동하거나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종료 후 채점 확인을 할 수 있습니다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</a:t>
            </a:r>
            <a:r>
              <a:rPr lang="en-US" altLang="ko-KR" sz="1000" dirty="0" smtClean="0"/>
              <a:t>Test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평가 내역을 확인 할 수 있습니다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스크립트 내용을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음성파일을 다시 들을 수 있습니다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2339752" y="155056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endCxn id="20" idx="6"/>
          </p:cNvCxnSpPr>
          <p:nvPr/>
        </p:nvCxnSpPr>
        <p:spPr>
          <a:xfrm flipH="1">
            <a:off x="2562002" y="1661691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 descr="C:\Users\devKim\Pictures\pro2캡춰\노트갭춰\Screenshot_2013-06-13-10-11-25.png"/>
          <p:cNvPicPr>
            <a:picLocks noChangeAspect="1" noChangeArrowheads="1"/>
          </p:cNvPicPr>
          <p:nvPr/>
        </p:nvPicPr>
        <p:blipFill>
          <a:blip r:embed="rId5" cstate="print"/>
          <a:srcRect t="89796"/>
          <a:stretch>
            <a:fillRect/>
          </a:stretch>
        </p:blipFill>
        <p:spPr bwMode="auto">
          <a:xfrm>
            <a:off x="5876097" y="4365104"/>
            <a:ext cx="2205245" cy="3600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4" name="타원 23"/>
          <p:cNvSpPr/>
          <p:nvPr/>
        </p:nvSpPr>
        <p:spPr bwMode="auto">
          <a:xfrm>
            <a:off x="6031210" y="48629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직선 연결선 24"/>
          <p:cNvCxnSpPr>
            <a:stCxn id="24" idx="0"/>
          </p:cNvCxnSpPr>
          <p:nvPr/>
        </p:nvCxnSpPr>
        <p:spPr>
          <a:xfrm flipV="1">
            <a:off x="6142335" y="465313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 bwMode="auto">
          <a:xfrm>
            <a:off x="6607274" y="48629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" name="직선 연결선 28"/>
          <p:cNvCxnSpPr>
            <a:stCxn id="28" idx="0"/>
          </p:cNvCxnSpPr>
          <p:nvPr/>
        </p:nvCxnSpPr>
        <p:spPr>
          <a:xfrm flipV="1">
            <a:off x="6718399" y="465313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 bwMode="auto">
          <a:xfrm>
            <a:off x="7139012" y="48629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" name="직선 연결선 30"/>
          <p:cNvCxnSpPr>
            <a:stCxn id="30" idx="0"/>
          </p:cNvCxnSpPr>
          <p:nvPr/>
        </p:nvCxnSpPr>
        <p:spPr>
          <a:xfrm flipV="1">
            <a:off x="7250137" y="465313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 bwMode="auto">
          <a:xfrm>
            <a:off x="7687394" y="48629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직선 연결선 32"/>
          <p:cNvCxnSpPr>
            <a:stCxn id="32" idx="0"/>
          </p:cNvCxnSpPr>
          <p:nvPr/>
        </p:nvCxnSpPr>
        <p:spPr>
          <a:xfrm flipV="1">
            <a:off x="7798519" y="465313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Mode – New TOEIC Test 2</a:t>
            </a:r>
            <a:endParaRPr lang="ko-KR" altLang="en-US" dirty="0"/>
          </a:p>
        </p:txBody>
      </p:sp>
      <p:pic>
        <p:nvPicPr>
          <p:cNvPr id="12290" name="Picture 2" descr="C:\Users\devKim\Pictures\pro2캡춰\노트갭춰\Screenshot_2013-06-13-10-18-04.png"/>
          <p:cNvPicPr>
            <a:picLocks noChangeAspect="1" noChangeArrowheads="1"/>
          </p:cNvPicPr>
          <p:nvPr/>
        </p:nvPicPr>
        <p:blipFill>
          <a:blip r:embed="rId2" cstate="print"/>
          <a:srcRect t="90385"/>
          <a:stretch>
            <a:fillRect/>
          </a:stretch>
        </p:blipFill>
        <p:spPr bwMode="auto">
          <a:xfrm>
            <a:off x="6408204" y="4077072"/>
            <a:ext cx="2340260" cy="360040"/>
          </a:xfrm>
          <a:prstGeom prst="rect">
            <a:avLst/>
          </a:prstGeom>
          <a:noFill/>
        </p:spPr>
      </p:pic>
      <p:pic>
        <p:nvPicPr>
          <p:cNvPr id="12291" name="Picture 3" descr="C:\Users\devKim\Pictures\pro2캡춰\노트갭춰\Screenshot_2013-06-13-10-17-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2340260" cy="3744416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12292" name="Picture 4" descr="C:\Users\devKim\Pictures\pro2캡춰\노트갭춰\Screenshot_2013-06-13-10-54-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2340260" cy="3744416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 bwMode="auto">
          <a:xfrm>
            <a:off x="179512" y="87391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직선 연결선 6"/>
          <p:cNvCxnSpPr>
            <a:endCxn id="6" idx="6"/>
          </p:cNvCxnSpPr>
          <p:nvPr/>
        </p:nvCxnSpPr>
        <p:spPr>
          <a:xfrm flipH="1">
            <a:off x="401762" y="985044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 bwMode="auto">
          <a:xfrm>
            <a:off x="3131840" y="87391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endCxn id="8" idx="6"/>
          </p:cNvCxnSpPr>
          <p:nvPr/>
        </p:nvCxnSpPr>
        <p:spPr>
          <a:xfrm flipH="1">
            <a:off x="3354090" y="985044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 bwMode="auto">
          <a:xfrm>
            <a:off x="6149950" y="87481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직선 연결선 10"/>
          <p:cNvCxnSpPr>
            <a:stCxn id="10" idx="2"/>
          </p:cNvCxnSpPr>
          <p:nvPr/>
        </p:nvCxnSpPr>
        <p:spPr>
          <a:xfrm flipH="1">
            <a:off x="5796136" y="98593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6149950" y="308711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꺾인 연결선 14"/>
          <p:cNvCxnSpPr>
            <a:stCxn id="12" idx="2"/>
          </p:cNvCxnSpPr>
          <p:nvPr/>
        </p:nvCxnSpPr>
        <p:spPr>
          <a:xfrm rot="10800000" flipV="1">
            <a:off x="5364088" y="3198242"/>
            <a:ext cx="785862" cy="6628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6669757" y="357301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endCxn id="18" idx="4"/>
          </p:cNvCxnSpPr>
          <p:nvPr/>
        </p:nvCxnSpPr>
        <p:spPr>
          <a:xfrm flipV="1">
            <a:off x="6780882" y="3795266"/>
            <a:ext cx="0" cy="35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 bwMode="auto">
          <a:xfrm>
            <a:off x="7452320" y="357301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2" name="직선 연결선 21"/>
          <p:cNvCxnSpPr>
            <a:endCxn id="21" idx="4"/>
          </p:cNvCxnSpPr>
          <p:nvPr/>
        </p:nvCxnSpPr>
        <p:spPr>
          <a:xfrm flipV="1">
            <a:off x="7563445" y="3795266"/>
            <a:ext cx="0" cy="35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 bwMode="auto">
          <a:xfrm>
            <a:off x="8238182" y="357301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직선 연결선 23"/>
          <p:cNvCxnSpPr>
            <a:endCxn id="23" idx="4"/>
          </p:cNvCxnSpPr>
          <p:nvPr/>
        </p:nvCxnSpPr>
        <p:spPr>
          <a:xfrm flipV="1">
            <a:off x="8349307" y="3795266"/>
            <a:ext cx="0" cy="35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4687976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Explanation </a:t>
            </a:r>
            <a:r>
              <a:rPr lang="ko-KR" altLang="en-US" sz="1000" dirty="0" smtClean="0"/>
              <a:t>탭을 선택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New TOEIC Test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Part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선택하여 </a:t>
            </a:r>
            <a:r>
              <a:rPr lang="en-US" altLang="ko-KR" sz="1000" dirty="0" smtClean="0"/>
              <a:t>Explanation</a:t>
            </a:r>
            <a:r>
              <a:rPr lang="ko-KR" altLang="en-US" sz="1000" dirty="0" smtClean="0"/>
              <a:t>을 진행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Part</a:t>
            </a:r>
            <a:r>
              <a:rPr lang="ko-KR" altLang="en-US" sz="1000" dirty="0" smtClean="0"/>
              <a:t> 선택화면으로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하단에 선택 메뉴를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문제의 정답을 다른 컬러로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음성파일을 재생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혹은 다음 문제로 이동 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179512" y="129644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7" name="직선 연결선 26"/>
          <p:cNvCxnSpPr>
            <a:endCxn id="26" idx="6"/>
          </p:cNvCxnSpPr>
          <p:nvPr/>
        </p:nvCxnSpPr>
        <p:spPr>
          <a:xfrm flipH="1">
            <a:off x="401762" y="140756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 bwMode="auto">
          <a:xfrm>
            <a:off x="179512" y="162257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" name="직선 연결선 28"/>
          <p:cNvCxnSpPr>
            <a:endCxn id="28" idx="6"/>
          </p:cNvCxnSpPr>
          <p:nvPr/>
        </p:nvCxnSpPr>
        <p:spPr>
          <a:xfrm flipH="1">
            <a:off x="401762" y="173369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Mode – Speaking TOEIC Test 1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4668232"/>
            <a:ext cx="9036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000" b="1" dirty="0" smtClean="0">
                <a:solidFill>
                  <a:srgbClr val="00B050"/>
                </a:solidFill>
              </a:rPr>
              <a:t>Speaking TOEIC Test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는 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TOEIC SPEAKING &amp; WRITING 1~6 Step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을 학습하는 사용자가 치를 수 있는 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Test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입니다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강좌 상세보기 페이지에서</a:t>
            </a:r>
            <a:r>
              <a:rPr lang="en-US" altLang="ko-KR" sz="1000" dirty="0" smtClean="0"/>
              <a:t>, Test</a:t>
            </a:r>
            <a:r>
              <a:rPr lang="ko-KR" altLang="en-US" sz="1000" dirty="0" smtClean="0"/>
              <a:t>보기를 선택하면</a:t>
            </a:r>
            <a:r>
              <a:rPr lang="en-US" altLang="ko-KR" sz="1000" dirty="0" smtClean="0"/>
              <a:t> Speaking TOEIC Test</a:t>
            </a:r>
            <a:r>
              <a:rPr lang="ko-KR" altLang="en-US" sz="1000" dirty="0" smtClean="0"/>
              <a:t>를 치를 수 있습니다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Explanation </a:t>
            </a:r>
            <a:r>
              <a:rPr lang="ko-KR" altLang="en-US" sz="1000" dirty="0" smtClean="0"/>
              <a:t>탭을 선택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Speaking TOEIC Test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Question</a:t>
            </a:r>
            <a:r>
              <a:rPr lang="ko-KR" altLang="en-US" sz="1000" dirty="0" smtClean="0"/>
              <a:t>을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선택하여 </a:t>
            </a: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 진행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Question </a:t>
            </a:r>
            <a:r>
              <a:rPr lang="ko-KR" altLang="en-US" sz="1000" dirty="0" smtClean="0"/>
              <a:t>선택화면으로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녹음 진행을 알리는 표시 입니다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빨간색으로 변하면 녹음 하시면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Question</a:t>
            </a:r>
            <a:r>
              <a:rPr lang="ko-KR" altLang="en-US" sz="1000" dirty="0" smtClean="0"/>
              <a:t>을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문제 풀이를 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이전 혹은 다음 문제로 이동 합니다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13314" name="Picture 2" descr="C:\Users\devKim\Pictures\pro2캡춰\노트갭춰\Screenshot_2013-06-13-11-38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1845205" cy="2952328"/>
          </a:xfrm>
          <a:prstGeom prst="rect">
            <a:avLst/>
          </a:prstGeom>
          <a:noFill/>
        </p:spPr>
      </p:pic>
      <p:pic>
        <p:nvPicPr>
          <p:cNvPr id="13315" name="Picture 3" descr="C:\Users\devKim\Pictures\pro2캡춰\노트갭춰\Screenshot_2013-06-13-11-35-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92695"/>
            <a:ext cx="2232248" cy="3571597"/>
          </a:xfrm>
          <a:prstGeom prst="rect">
            <a:avLst/>
          </a:prstGeom>
          <a:noFill/>
        </p:spPr>
      </p:pic>
      <p:pic>
        <p:nvPicPr>
          <p:cNvPr id="13316" name="Picture 4" descr="C:\Users\devKim\Pictures\pro2캡춰\노트갭춰\Screenshot_2013-06-13-11-36-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250250" cy="3600400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 bwMode="auto">
          <a:xfrm>
            <a:off x="965374" y="385482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stCxn id="8" idx="0"/>
          </p:cNvCxnSpPr>
          <p:nvPr/>
        </p:nvCxnSpPr>
        <p:spPr>
          <a:xfrm flipV="1">
            <a:off x="1076499" y="2420888"/>
            <a:ext cx="0" cy="143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 bwMode="auto">
          <a:xfrm>
            <a:off x="2483768" y="8652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직선 연결선 10"/>
          <p:cNvCxnSpPr>
            <a:endCxn id="10" idx="6"/>
          </p:cNvCxnSpPr>
          <p:nvPr/>
        </p:nvCxnSpPr>
        <p:spPr>
          <a:xfrm flipH="1">
            <a:off x="2706018" y="976412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2483768" y="12625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endCxn id="12" idx="6"/>
          </p:cNvCxnSpPr>
          <p:nvPr/>
        </p:nvCxnSpPr>
        <p:spPr>
          <a:xfrm flipH="1">
            <a:off x="2706018" y="1373659"/>
            <a:ext cx="64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2483768" y="155679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>
            <a:endCxn id="15" idx="6"/>
          </p:cNvCxnSpPr>
          <p:nvPr/>
        </p:nvCxnSpPr>
        <p:spPr>
          <a:xfrm flipH="1">
            <a:off x="2706018" y="166791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5652120" y="8652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endCxn id="18" idx="6"/>
          </p:cNvCxnSpPr>
          <p:nvPr/>
        </p:nvCxnSpPr>
        <p:spPr>
          <a:xfrm flipH="1">
            <a:off x="5874370" y="976412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8670230" y="8652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stCxn id="20" idx="2"/>
          </p:cNvCxnSpPr>
          <p:nvPr/>
        </p:nvCxnSpPr>
        <p:spPr>
          <a:xfrm flipH="1">
            <a:off x="8316416" y="976412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 bwMode="auto">
          <a:xfrm>
            <a:off x="5652120" y="399883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3" name="직선 연결선 22"/>
          <p:cNvCxnSpPr>
            <a:endCxn id="22" idx="6"/>
          </p:cNvCxnSpPr>
          <p:nvPr/>
        </p:nvCxnSpPr>
        <p:spPr>
          <a:xfrm flipH="1">
            <a:off x="5874370" y="4109963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 bwMode="auto">
          <a:xfrm>
            <a:off x="7183338" y="355396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6" name="직선 연결선 25"/>
          <p:cNvCxnSpPr>
            <a:endCxn id="25" idx="4"/>
          </p:cNvCxnSpPr>
          <p:nvPr/>
        </p:nvCxnSpPr>
        <p:spPr>
          <a:xfrm flipV="1">
            <a:off x="7294463" y="377621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 bwMode="auto">
          <a:xfrm>
            <a:off x="8670230" y="399883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" name="직선 연결선 29"/>
          <p:cNvCxnSpPr>
            <a:stCxn id="29" idx="2"/>
          </p:cNvCxnSpPr>
          <p:nvPr/>
        </p:nvCxnSpPr>
        <p:spPr>
          <a:xfrm flipH="1">
            <a:off x="8316416" y="4109963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evKim\Pictures\pro2캡춰\노트갭춰\Screenshot_2013-06-13-13-16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220" y="692696"/>
            <a:ext cx="1980220" cy="31683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Mode – Speaking TOEIC Test 2</a:t>
            </a:r>
            <a:endParaRPr lang="ko-KR" altLang="en-US" dirty="0"/>
          </a:p>
        </p:txBody>
      </p:sp>
      <p:pic>
        <p:nvPicPr>
          <p:cNvPr id="1026" name="Picture 2" descr="C:\Users\devKim\Pictures\pro2캡춰\노트갭춰\Screenshot_2013-06-13-11-35-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692696"/>
            <a:ext cx="1980220" cy="3168352"/>
          </a:xfrm>
          <a:prstGeom prst="rect">
            <a:avLst/>
          </a:prstGeom>
          <a:noFill/>
        </p:spPr>
      </p:pic>
      <p:pic>
        <p:nvPicPr>
          <p:cNvPr id="1027" name="Picture 3" descr="C:\Users\devKim\Pictures\pro2캡춰\노트갭춰\Screenshot_2013-06-13-11-36-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1" y="692695"/>
            <a:ext cx="1980221" cy="31683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타원 5"/>
          <p:cNvSpPr/>
          <p:nvPr/>
        </p:nvSpPr>
        <p:spPr bwMode="auto">
          <a:xfrm>
            <a:off x="179512" y="8271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직선 연결선 6"/>
          <p:cNvCxnSpPr>
            <a:endCxn id="6" idx="6"/>
          </p:cNvCxnSpPr>
          <p:nvPr/>
        </p:nvCxnSpPr>
        <p:spPr>
          <a:xfrm flipH="1">
            <a:off x="401762" y="938312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 bwMode="auto">
          <a:xfrm>
            <a:off x="179512" y="119052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직선 연결선 9"/>
          <p:cNvCxnSpPr>
            <a:endCxn id="9" idx="6"/>
          </p:cNvCxnSpPr>
          <p:nvPr/>
        </p:nvCxnSpPr>
        <p:spPr>
          <a:xfrm flipH="1">
            <a:off x="401762" y="1301651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179512" y="1449983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endCxn id="12" idx="6"/>
          </p:cNvCxnSpPr>
          <p:nvPr/>
        </p:nvCxnSpPr>
        <p:spPr>
          <a:xfrm flipH="1">
            <a:off x="401762" y="1561108"/>
            <a:ext cx="209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 bwMode="auto">
          <a:xfrm>
            <a:off x="3131840" y="8271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직선 연결선 16"/>
          <p:cNvCxnSpPr>
            <a:endCxn id="16" idx="6"/>
          </p:cNvCxnSpPr>
          <p:nvPr/>
        </p:nvCxnSpPr>
        <p:spPr>
          <a:xfrm flipH="1">
            <a:off x="3354090" y="938312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3131840" y="108041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endCxn id="18" idx="6"/>
          </p:cNvCxnSpPr>
          <p:nvPr/>
        </p:nvCxnSpPr>
        <p:spPr>
          <a:xfrm flipH="1">
            <a:off x="3354090" y="1191543"/>
            <a:ext cx="1289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 bwMode="auto">
          <a:xfrm>
            <a:off x="3131840" y="335076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3" name="직선 연결선 22"/>
          <p:cNvCxnSpPr>
            <a:endCxn id="22" idx="6"/>
          </p:cNvCxnSpPr>
          <p:nvPr/>
        </p:nvCxnSpPr>
        <p:spPr>
          <a:xfrm flipH="1">
            <a:off x="3354090" y="3461891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 bwMode="auto">
          <a:xfrm>
            <a:off x="6084168" y="128158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6" name="직선 연결선 25"/>
          <p:cNvCxnSpPr>
            <a:endCxn id="25" idx="6"/>
          </p:cNvCxnSpPr>
          <p:nvPr/>
        </p:nvCxnSpPr>
        <p:spPr>
          <a:xfrm flipH="1">
            <a:off x="6306418" y="139270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 bwMode="auto">
          <a:xfrm>
            <a:off x="8723188" y="128158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직선 연결선 27"/>
          <p:cNvCxnSpPr>
            <a:stCxn id="27" idx="2"/>
          </p:cNvCxnSpPr>
          <p:nvPr/>
        </p:nvCxnSpPr>
        <p:spPr>
          <a:xfrm flipH="1">
            <a:off x="7505278" y="1392709"/>
            <a:ext cx="1217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 bwMode="auto">
          <a:xfrm>
            <a:off x="5789910" y="83671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직선 연결선 32"/>
          <p:cNvCxnSpPr>
            <a:stCxn id="32" idx="2"/>
          </p:cNvCxnSpPr>
          <p:nvPr/>
        </p:nvCxnSpPr>
        <p:spPr>
          <a:xfrm flipH="1">
            <a:off x="5508104" y="947837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 bwMode="auto">
          <a:xfrm>
            <a:off x="6760815" y="399883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6" name="직선 연결선 35"/>
          <p:cNvCxnSpPr>
            <a:stCxn id="35" idx="0"/>
          </p:cNvCxnSpPr>
          <p:nvPr/>
        </p:nvCxnSpPr>
        <p:spPr>
          <a:xfrm flipV="1">
            <a:off x="6871940" y="3789040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타원 36"/>
          <p:cNvSpPr/>
          <p:nvPr/>
        </p:nvSpPr>
        <p:spPr bwMode="auto">
          <a:xfrm>
            <a:off x="7427044" y="399883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8" name="직선 연결선 37"/>
          <p:cNvCxnSpPr>
            <a:stCxn id="37" idx="0"/>
          </p:cNvCxnSpPr>
          <p:nvPr/>
        </p:nvCxnSpPr>
        <p:spPr>
          <a:xfrm flipV="1">
            <a:off x="7538169" y="3789040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타원 38"/>
          <p:cNvSpPr/>
          <p:nvPr/>
        </p:nvSpPr>
        <p:spPr bwMode="auto">
          <a:xfrm>
            <a:off x="8100392" y="399883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0" name="직선 연결선 39"/>
          <p:cNvCxnSpPr>
            <a:stCxn id="39" idx="0"/>
          </p:cNvCxnSpPr>
          <p:nvPr/>
        </p:nvCxnSpPr>
        <p:spPr>
          <a:xfrm flipV="1">
            <a:off x="8211517" y="3789040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04" y="4365104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Explanation </a:t>
            </a:r>
            <a:r>
              <a:rPr lang="ko-KR" altLang="en-US" sz="1000" dirty="0" smtClean="0"/>
              <a:t>탭을 선택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Speaking TOEIC Test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Question</a:t>
            </a:r>
            <a:r>
              <a:rPr lang="ko-KR" altLang="en-US" sz="1000" dirty="0" smtClean="0"/>
              <a:t>을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선택하여 </a:t>
            </a:r>
            <a:r>
              <a:rPr lang="en-US" altLang="ko-KR" sz="1000" dirty="0" smtClean="0"/>
              <a:t>Explanation</a:t>
            </a:r>
            <a:r>
              <a:rPr lang="ko-KR" altLang="en-US" sz="1000" dirty="0" smtClean="0"/>
              <a:t>을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진행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Question </a:t>
            </a:r>
            <a:r>
              <a:rPr lang="ko-KR" altLang="en-US" sz="1000" dirty="0" smtClean="0"/>
              <a:t>선택화면으로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하단 메뉴를 보이거나 가립니다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문제의 음성파일을 재생 하거나 중지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Model Answer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화면을 위로 확장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Model Answer</a:t>
            </a:r>
            <a:r>
              <a:rPr lang="ko-KR" altLang="en-US" sz="1000" dirty="0" smtClean="0"/>
              <a:t>의 화면을 아래로 내려</a:t>
            </a:r>
            <a:r>
              <a:rPr lang="en-US" altLang="ko-KR" sz="1000" dirty="0" smtClean="0"/>
              <a:t>, Question</a:t>
            </a:r>
            <a:r>
              <a:rPr lang="ko-KR" altLang="en-US" sz="1000" dirty="0" smtClean="0"/>
              <a:t>의 내용을 봅니다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Model Answer</a:t>
            </a:r>
            <a:r>
              <a:rPr lang="ko-KR" altLang="en-US" sz="1000" dirty="0" smtClean="0"/>
              <a:t>의 음성파일을 재생 하거나 중지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Question</a:t>
            </a:r>
            <a:r>
              <a:rPr lang="ko-KR" altLang="en-US" sz="1000" dirty="0" smtClean="0"/>
              <a:t>을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문제 및 풀이에 대한 해설을 봅니다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사용자가 녹음한 답안 파일을 재생 합니다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Mode – Simple Speaking Test 1</a:t>
            </a:r>
            <a:endParaRPr lang="ko-KR" altLang="en-US" dirty="0"/>
          </a:p>
        </p:txBody>
      </p:sp>
      <p:pic>
        <p:nvPicPr>
          <p:cNvPr id="2050" name="Picture 2" descr="C:\Users\devKim\Pictures\pro2캡춰\노트갭춰\Screenshot_2013-06-13-13-32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772" y="692696"/>
            <a:ext cx="2368148" cy="3789037"/>
          </a:xfrm>
          <a:prstGeom prst="rect">
            <a:avLst/>
          </a:prstGeom>
          <a:noFill/>
        </p:spPr>
      </p:pic>
      <p:pic>
        <p:nvPicPr>
          <p:cNvPr id="2051" name="Picture 3" descr="C:\Users\devKim\Pictures\pro2캡춰\노트갭춰\Screenshot_2013-06-13-13-33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080" y="692696"/>
            <a:ext cx="2385264" cy="38164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타원 4"/>
          <p:cNvSpPr/>
          <p:nvPr/>
        </p:nvSpPr>
        <p:spPr bwMode="auto">
          <a:xfrm>
            <a:off x="1043608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직선 연결선 5"/>
          <p:cNvCxnSpPr>
            <a:endCxn id="5" idx="6"/>
          </p:cNvCxnSpPr>
          <p:nvPr/>
        </p:nvCxnSpPr>
        <p:spPr>
          <a:xfrm flipH="1">
            <a:off x="1265858" y="994569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 bwMode="auto">
          <a:xfrm>
            <a:off x="1043608" y="130596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직선 연결선 7"/>
          <p:cNvCxnSpPr>
            <a:endCxn id="7" idx="6"/>
          </p:cNvCxnSpPr>
          <p:nvPr/>
        </p:nvCxnSpPr>
        <p:spPr>
          <a:xfrm flipH="1">
            <a:off x="1265858" y="1417092"/>
            <a:ext cx="497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 bwMode="auto">
          <a:xfrm>
            <a:off x="1043608" y="162257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직선 연결선 10"/>
          <p:cNvCxnSpPr>
            <a:endCxn id="10" idx="6"/>
          </p:cNvCxnSpPr>
          <p:nvPr/>
        </p:nvCxnSpPr>
        <p:spPr>
          <a:xfrm flipH="1">
            <a:off x="1265858" y="1733699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4860032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endCxn id="12" idx="6"/>
          </p:cNvCxnSpPr>
          <p:nvPr/>
        </p:nvCxnSpPr>
        <p:spPr>
          <a:xfrm flipH="1">
            <a:off x="5082282" y="994569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 bwMode="auto">
          <a:xfrm>
            <a:off x="4860032" y="141277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꺾인 연결선 16"/>
          <p:cNvCxnSpPr>
            <a:stCxn id="14" idx="6"/>
          </p:cNvCxnSpPr>
          <p:nvPr/>
        </p:nvCxnSpPr>
        <p:spPr>
          <a:xfrm flipV="1">
            <a:off x="5082282" y="1268760"/>
            <a:ext cx="1073894" cy="255141"/>
          </a:xfrm>
          <a:prstGeom prst="bentConnector3">
            <a:avLst>
              <a:gd name="adj1" fmla="val 1005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 bwMode="auto">
          <a:xfrm>
            <a:off x="7950150" y="8652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6" name="직선 연결선 25"/>
          <p:cNvCxnSpPr>
            <a:stCxn id="25" idx="2"/>
          </p:cNvCxnSpPr>
          <p:nvPr/>
        </p:nvCxnSpPr>
        <p:spPr>
          <a:xfrm flipH="1">
            <a:off x="7596336" y="976412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 bwMode="auto">
          <a:xfrm>
            <a:off x="7956376" y="147855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" name="직선 연결선 28"/>
          <p:cNvCxnSpPr>
            <a:endCxn id="27" idx="1"/>
          </p:cNvCxnSpPr>
          <p:nvPr/>
        </p:nvCxnSpPr>
        <p:spPr>
          <a:xfrm>
            <a:off x="7596336" y="1268760"/>
            <a:ext cx="392588" cy="24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 bwMode="auto">
          <a:xfrm>
            <a:off x="4860032" y="41862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" name="직선 연결선 30"/>
          <p:cNvCxnSpPr>
            <a:endCxn id="30" idx="6"/>
          </p:cNvCxnSpPr>
          <p:nvPr/>
        </p:nvCxnSpPr>
        <p:spPr>
          <a:xfrm flipH="1">
            <a:off x="5082282" y="4297412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/>
          <p:cNvSpPr/>
          <p:nvPr/>
        </p:nvSpPr>
        <p:spPr bwMode="auto">
          <a:xfrm>
            <a:off x="6372200" y="371703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4" name="직선 연결선 33"/>
          <p:cNvCxnSpPr>
            <a:endCxn id="33" idx="4"/>
          </p:cNvCxnSpPr>
          <p:nvPr/>
        </p:nvCxnSpPr>
        <p:spPr>
          <a:xfrm flipV="1">
            <a:off x="6483325" y="3939282"/>
            <a:ext cx="0" cy="2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 bwMode="auto">
          <a:xfrm>
            <a:off x="7950150" y="421486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직선 연결선 36"/>
          <p:cNvCxnSpPr>
            <a:stCxn id="36" idx="2"/>
          </p:cNvCxnSpPr>
          <p:nvPr/>
        </p:nvCxnSpPr>
        <p:spPr>
          <a:xfrm flipH="1">
            <a:off x="7596336" y="432598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504" y="4653136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000" b="1" dirty="0" smtClean="0">
                <a:solidFill>
                  <a:srgbClr val="00B050"/>
                </a:solidFill>
              </a:rPr>
              <a:t>SIMPLE SPEAKING Test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는 부가학습에서 무료로 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Test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하실 수 있습니다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Explanation </a:t>
            </a:r>
            <a:r>
              <a:rPr lang="ko-KR" altLang="en-US" sz="1000" dirty="0" smtClean="0"/>
              <a:t>탭을 선택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Simple Speaking Test 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Part</a:t>
            </a:r>
            <a:r>
              <a:rPr lang="ko-KR" altLang="en-US" sz="1000" dirty="0" smtClean="0"/>
              <a:t>를 선택하여 </a:t>
            </a: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 진행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Part </a:t>
            </a:r>
            <a:r>
              <a:rPr lang="ko-KR" altLang="en-US" sz="1000" dirty="0" smtClean="0"/>
              <a:t>선택화면으로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녹음 진행을 알리는 표시 입니다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빨간색으로 변하면 녹음 하시면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문제 진행을 일시 정지 하거나 재생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녹음 할 수 있는 남은 시간을 표시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문제 풀이를 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이전 혹은 다음 문제로 이동 합니다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Mode – Simple Speaking Test 2</a:t>
            </a:r>
            <a:endParaRPr lang="ko-KR" altLang="en-US" dirty="0"/>
          </a:p>
        </p:txBody>
      </p:sp>
      <p:pic>
        <p:nvPicPr>
          <p:cNvPr id="3074" name="Picture 2" descr="C:\Users\devKim\Pictures\pro2캡춰\노트갭춰\Screenshot_2013-06-13-13-32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5"/>
            <a:ext cx="2070231" cy="3312369"/>
          </a:xfrm>
          <a:prstGeom prst="rect">
            <a:avLst/>
          </a:prstGeom>
          <a:noFill/>
        </p:spPr>
      </p:pic>
      <p:pic>
        <p:nvPicPr>
          <p:cNvPr id="3075" name="Picture 3" descr="C:\Users\devKim\Pictures\pro2캡춰\노트갭춰\Screenshot_2013-06-13-13-35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881" y="692695"/>
            <a:ext cx="2070231" cy="33123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6" name="Picture 4" descr="C:\Users\devKim\Pictures\pro2캡춰\노트갭춰\Screenshot_2013-06-13-13-35-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217" y="692695"/>
            <a:ext cx="2070231" cy="33123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타원 8"/>
          <p:cNvSpPr/>
          <p:nvPr/>
        </p:nvSpPr>
        <p:spPr bwMode="auto">
          <a:xfrm>
            <a:off x="179512" y="83671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직선 연결선 9"/>
          <p:cNvCxnSpPr>
            <a:endCxn id="9" idx="6"/>
          </p:cNvCxnSpPr>
          <p:nvPr/>
        </p:nvCxnSpPr>
        <p:spPr>
          <a:xfrm flipH="1">
            <a:off x="401762" y="947837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179512" y="122532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직선 연결선 11"/>
          <p:cNvCxnSpPr>
            <a:endCxn id="11" idx="6"/>
          </p:cNvCxnSpPr>
          <p:nvPr/>
        </p:nvCxnSpPr>
        <p:spPr>
          <a:xfrm flipH="1">
            <a:off x="401762" y="1336452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 bwMode="auto">
          <a:xfrm>
            <a:off x="179512" y="147855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" name="직선 연결선 13"/>
          <p:cNvCxnSpPr>
            <a:endCxn id="13" idx="6"/>
          </p:cNvCxnSpPr>
          <p:nvPr/>
        </p:nvCxnSpPr>
        <p:spPr>
          <a:xfrm flipH="1">
            <a:off x="401762" y="1589683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 bwMode="auto">
          <a:xfrm>
            <a:off x="3131840" y="82718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직선 연결선 16"/>
          <p:cNvCxnSpPr>
            <a:endCxn id="16" idx="6"/>
          </p:cNvCxnSpPr>
          <p:nvPr/>
        </p:nvCxnSpPr>
        <p:spPr>
          <a:xfrm flipH="1">
            <a:off x="3354090" y="938312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5789910" y="83671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stCxn id="18" idx="2"/>
          </p:cNvCxnSpPr>
          <p:nvPr/>
        </p:nvCxnSpPr>
        <p:spPr>
          <a:xfrm flipH="1">
            <a:off x="5508104" y="947837"/>
            <a:ext cx="28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3131840" y="109946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endCxn id="20" idx="6"/>
          </p:cNvCxnSpPr>
          <p:nvPr/>
        </p:nvCxnSpPr>
        <p:spPr>
          <a:xfrm flipH="1">
            <a:off x="3354090" y="1210593"/>
            <a:ext cx="100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 bwMode="auto">
          <a:xfrm>
            <a:off x="3131840" y="346620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직선 연결선 24"/>
          <p:cNvCxnSpPr>
            <a:endCxn id="24" idx="6"/>
          </p:cNvCxnSpPr>
          <p:nvPr/>
        </p:nvCxnSpPr>
        <p:spPr>
          <a:xfrm flipH="1">
            <a:off x="3354090" y="3577332"/>
            <a:ext cx="209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 bwMode="auto">
          <a:xfrm>
            <a:off x="6156176" y="1494309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직선 연결선 27"/>
          <p:cNvCxnSpPr>
            <a:endCxn id="27" idx="6"/>
          </p:cNvCxnSpPr>
          <p:nvPr/>
        </p:nvCxnSpPr>
        <p:spPr>
          <a:xfrm flipH="1">
            <a:off x="6378426" y="1605434"/>
            <a:ext cx="209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 bwMode="auto">
          <a:xfrm>
            <a:off x="8814246" y="148478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" name="직선 연결선 31"/>
          <p:cNvCxnSpPr>
            <a:stCxn id="31" idx="2"/>
          </p:cNvCxnSpPr>
          <p:nvPr/>
        </p:nvCxnSpPr>
        <p:spPr>
          <a:xfrm flipH="1">
            <a:off x="7524328" y="1595909"/>
            <a:ext cx="1289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 bwMode="auto">
          <a:xfrm>
            <a:off x="6732240" y="41428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5" name="직선 연결선 34"/>
          <p:cNvCxnSpPr>
            <a:stCxn id="34" idx="0"/>
          </p:cNvCxnSpPr>
          <p:nvPr/>
        </p:nvCxnSpPr>
        <p:spPr>
          <a:xfrm flipV="1">
            <a:off x="6843365" y="393305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 bwMode="auto">
          <a:xfrm>
            <a:off x="7455619" y="41428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직선 연결선 36"/>
          <p:cNvCxnSpPr>
            <a:stCxn id="36" idx="0"/>
          </p:cNvCxnSpPr>
          <p:nvPr/>
        </p:nvCxnSpPr>
        <p:spPr>
          <a:xfrm flipV="1">
            <a:off x="7566744" y="393305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 bwMode="auto">
          <a:xfrm>
            <a:off x="8172400" y="41428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9" name="직선 연결선 38"/>
          <p:cNvCxnSpPr>
            <a:stCxn id="38" idx="0"/>
          </p:cNvCxnSpPr>
          <p:nvPr/>
        </p:nvCxnSpPr>
        <p:spPr>
          <a:xfrm flipV="1">
            <a:off x="8283525" y="3933056"/>
            <a:ext cx="0" cy="20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504" y="4534088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종료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Explanation </a:t>
            </a:r>
            <a:r>
              <a:rPr lang="ko-KR" altLang="en-US" sz="1000" dirty="0" smtClean="0"/>
              <a:t>탭을 선택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Simple Speaking Test 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Part</a:t>
            </a:r>
            <a:r>
              <a:rPr lang="ko-KR" altLang="en-US" sz="1000" dirty="0" smtClean="0"/>
              <a:t>를 선택하여 </a:t>
            </a:r>
            <a:r>
              <a:rPr lang="en-US" altLang="ko-KR" sz="1000" dirty="0" smtClean="0"/>
              <a:t>Explanation</a:t>
            </a:r>
            <a:r>
              <a:rPr lang="ko-KR" altLang="en-US" sz="1000" dirty="0" smtClean="0"/>
              <a:t>을 진행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Part </a:t>
            </a:r>
            <a:r>
              <a:rPr lang="ko-KR" altLang="en-US" sz="1000" dirty="0" smtClean="0"/>
              <a:t>선택화면으로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하단 메뉴를 보이거나 숨깁니다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연습문제의 내용을 보여주고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음성을 재생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Model Answer</a:t>
            </a:r>
            <a:r>
              <a:rPr lang="ko-KR" altLang="en-US" sz="1000" dirty="0" smtClean="0"/>
              <a:t>의 화면을 위로 확장하여 내용을 봅니다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Model Answer</a:t>
            </a:r>
            <a:r>
              <a:rPr lang="ko-KR" altLang="en-US" sz="1000" dirty="0" smtClean="0"/>
              <a:t>의 화면을 아래로 내리고</a:t>
            </a:r>
            <a:r>
              <a:rPr lang="en-US" altLang="ko-KR" sz="1000" dirty="0" smtClean="0"/>
              <a:t> Question</a:t>
            </a:r>
            <a:r>
              <a:rPr lang="ko-KR" altLang="en-US" sz="1000" dirty="0" smtClean="0"/>
              <a:t>의 내용을 봅니다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Model Answer</a:t>
            </a:r>
            <a:r>
              <a:rPr lang="ko-KR" altLang="en-US" sz="1000" dirty="0" smtClean="0"/>
              <a:t>의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음성을 재생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다음 </a:t>
            </a:r>
            <a:r>
              <a:rPr lang="en-US" altLang="ko-KR" sz="1000" dirty="0" smtClean="0"/>
              <a:t>Part</a:t>
            </a:r>
            <a:r>
              <a:rPr lang="ko-KR" altLang="en-US" sz="1000" dirty="0" smtClean="0"/>
              <a:t>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문제 및 풀이에 대한 해설을 봅니다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사용자가 녹음한 답안 파일을 재생 합니다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 / Off Mode</a:t>
            </a:r>
            <a:endParaRPr lang="ko-KR" altLang="en-US" dirty="0"/>
          </a:p>
        </p:txBody>
      </p:sp>
      <p:pic>
        <p:nvPicPr>
          <p:cNvPr id="2050" name="Picture 2" descr="C:\Users\devKim\Pictures\pro2캡춰\노트갭춰\Screenshot_2013-06-11-11-13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692696"/>
            <a:ext cx="2340260" cy="3744416"/>
          </a:xfrm>
          <a:prstGeom prst="rect">
            <a:avLst/>
          </a:prstGeom>
          <a:noFill/>
        </p:spPr>
      </p:pic>
      <p:pic>
        <p:nvPicPr>
          <p:cNvPr id="5" name="Picture 4" descr="C:\Users\devKim\Pictures\pro2캡춰\노트갭춰\Screenshot_2013-05-29-18-23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7"/>
            <a:ext cx="2340259" cy="37444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4653136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B0F0"/>
                </a:solidFill>
                <a:latin typeface="+mj-ea"/>
                <a:ea typeface="+mj-ea"/>
              </a:rPr>
              <a:t>On </a:t>
            </a:r>
            <a:r>
              <a:rPr lang="ko-KR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모드</a:t>
            </a:r>
            <a:endParaRPr lang="en-US" altLang="ko-KR" sz="20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endParaRPr lang="en-US" altLang="ko-KR" sz="10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000" dirty="0" smtClean="0"/>
              <a:t>학습 진행중인 모든 강좌를 다운로드 및 학습 할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sz="1000" dirty="0" smtClean="0"/>
              <a:t>학습 목록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커리큘럼 정보 및 다운로드 파일을 실시간으로 검사 하며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누락된 파일이 있거나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변경된 파일을 자동으로 다운로드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sz="1000" dirty="0" smtClean="0"/>
              <a:t>네트워크를 이용하여 실시간으로 정보를 가져오기 때문에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네트워크 속도 및 </a:t>
            </a:r>
            <a:r>
              <a:rPr lang="ko-KR" altLang="en-US" sz="1000" dirty="0" err="1" smtClean="0"/>
              <a:t>파일체크등의</a:t>
            </a:r>
            <a:r>
              <a:rPr lang="ko-KR" altLang="en-US" sz="1000" dirty="0" smtClean="0"/>
              <a:t> 프로세스로 인하여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속도가 저하 될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sz="1000" dirty="0" smtClean="0"/>
              <a:t>네트워크를 이용하기 때문에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실시간 공지사항 및 게스트 입장이 가능하다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692696"/>
            <a:ext cx="3960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모드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ko-KR" sz="1000" dirty="0" smtClean="0"/>
              <a:t>On </a:t>
            </a:r>
            <a:r>
              <a:rPr lang="ko-KR" altLang="en-US" sz="1000" dirty="0" smtClean="0"/>
              <a:t>모드에서 미리 다운로드 한 학습 및 커리큘럼들만을 학습 할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sz="1000" dirty="0" smtClean="0"/>
              <a:t>학습진행 </a:t>
            </a:r>
            <a:r>
              <a:rPr lang="ko-KR" altLang="en-US" sz="1000" dirty="0" err="1" smtClean="0"/>
              <a:t>과정등의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LMS </a:t>
            </a:r>
            <a:r>
              <a:rPr lang="ko-KR" altLang="en-US" sz="1000" dirty="0" smtClean="0"/>
              <a:t>정보는 가장 최근 </a:t>
            </a:r>
            <a:r>
              <a:rPr lang="en-US" altLang="ko-KR" sz="1000" dirty="0" smtClean="0"/>
              <a:t>On </a:t>
            </a:r>
            <a:r>
              <a:rPr lang="ko-KR" altLang="en-US" sz="1000" dirty="0" smtClean="0"/>
              <a:t>모드에서 받은 정보로 표시되며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실제 서버에 저장 되어 있는 데이터와 다를 수 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sz="1000" dirty="0" smtClean="0"/>
              <a:t>네트워크를 전혀 사용하지 않기 때문에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파일체크 및 다운로드 </a:t>
            </a:r>
            <a:r>
              <a:rPr lang="ko-KR" altLang="en-US" sz="1000" dirty="0" err="1" smtClean="0"/>
              <a:t>검사등의</a:t>
            </a:r>
            <a:r>
              <a:rPr lang="ko-KR" altLang="en-US" sz="1000" dirty="0" smtClean="0"/>
              <a:t> 프로세스가 줄어들어 속도가 빠르다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ko-KR" altLang="en-US" sz="1000" dirty="0" smtClean="0"/>
              <a:t>네트워크를 사용하지 않기 때문에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게스트 입장 및 공지사항 확인이 불가능 하다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sz="1000" dirty="0" smtClean="0"/>
              <a:t>Off </a:t>
            </a:r>
            <a:r>
              <a:rPr lang="ko-KR" altLang="en-US" sz="1000" dirty="0" smtClean="0"/>
              <a:t>모드라 할 지라도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로그인 설정에 회원 정보가 있지 않으면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학습을 진행 할 수는 없다</a:t>
            </a:r>
            <a:r>
              <a:rPr lang="en-US" altLang="ko-KR" sz="1000" dirty="0" smtClean="0"/>
              <a:t>. – </a:t>
            </a:r>
            <a:r>
              <a:rPr lang="ko-KR" altLang="en-US" sz="1000" dirty="0" err="1" smtClean="0"/>
              <a:t>회원별로</a:t>
            </a:r>
            <a:r>
              <a:rPr lang="ko-KR" altLang="en-US" sz="1000" dirty="0" smtClean="0"/>
              <a:t> 각각 받은 정보가 있다면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해당 회원이 다운로드 한 </a:t>
            </a:r>
            <a:r>
              <a:rPr lang="ko-KR" altLang="en-US" sz="1000" dirty="0" err="1" smtClean="0"/>
              <a:t>컨텐츠</a:t>
            </a:r>
            <a:r>
              <a:rPr lang="ko-KR" altLang="en-US" sz="1000" dirty="0" smtClean="0"/>
              <a:t> 만이 표시 된다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설정</a:t>
            </a:r>
            <a:endParaRPr lang="ko-KR" altLang="en-US" dirty="0"/>
          </a:p>
        </p:txBody>
      </p:sp>
      <p:pic>
        <p:nvPicPr>
          <p:cNvPr id="2050" name="Picture 2" descr="C:\Users\devKim\Pictures\pro2캡춰\SC20130506-2301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92696"/>
            <a:ext cx="2231528" cy="3719214"/>
          </a:xfrm>
          <a:prstGeom prst="rect">
            <a:avLst/>
          </a:prstGeom>
          <a:noFill/>
        </p:spPr>
      </p:pic>
      <p:pic>
        <p:nvPicPr>
          <p:cNvPr id="2051" name="Picture 3" descr="C:\Users\devKim\Pictures\pro2캡춰\SC20130506-2307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696" y="717898"/>
            <a:ext cx="2231528" cy="3719214"/>
          </a:xfrm>
          <a:prstGeom prst="rect">
            <a:avLst/>
          </a:prstGeom>
          <a:noFill/>
        </p:spPr>
      </p:pic>
      <p:pic>
        <p:nvPicPr>
          <p:cNvPr id="2053" name="Picture 5" descr="C:\Users\devKim\Pictures\pro2캡춰\SC20130506-230807.png"/>
          <p:cNvPicPr>
            <a:picLocks noChangeAspect="1" noChangeArrowheads="1"/>
          </p:cNvPicPr>
          <p:nvPr/>
        </p:nvPicPr>
        <p:blipFill>
          <a:blip r:embed="rId4" cstate="print"/>
          <a:srcRect t="34091" b="29545"/>
          <a:stretch>
            <a:fillRect/>
          </a:stretch>
        </p:blipFill>
        <p:spPr bwMode="auto">
          <a:xfrm>
            <a:off x="2627784" y="1844824"/>
            <a:ext cx="1901011" cy="1152128"/>
          </a:xfrm>
          <a:prstGeom prst="rect">
            <a:avLst/>
          </a:prstGeom>
          <a:noFill/>
        </p:spPr>
      </p:pic>
      <p:cxnSp>
        <p:nvCxnSpPr>
          <p:cNvPr id="10" name="Shape 9"/>
          <p:cNvCxnSpPr>
            <a:endCxn id="2053" idx="0"/>
          </p:cNvCxnSpPr>
          <p:nvPr/>
        </p:nvCxnSpPr>
        <p:spPr>
          <a:xfrm>
            <a:off x="2195736" y="1556792"/>
            <a:ext cx="1382554" cy="2880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 bwMode="auto">
          <a:xfrm>
            <a:off x="2847107" y="105273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2843808" y="306896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" name="꺾인 연결선 29"/>
          <p:cNvCxnSpPr>
            <a:stCxn id="24" idx="2"/>
          </p:cNvCxnSpPr>
          <p:nvPr/>
        </p:nvCxnSpPr>
        <p:spPr>
          <a:xfrm rot="10800000">
            <a:off x="899592" y="1916833"/>
            <a:ext cx="1944216" cy="1263253"/>
          </a:xfrm>
          <a:prstGeom prst="bentConnector3">
            <a:avLst>
              <a:gd name="adj1" fmla="val 132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 bwMode="auto">
          <a:xfrm>
            <a:off x="2843808" y="335699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8" name="꺾인 연결선 37"/>
          <p:cNvCxnSpPr>
            <a:stCxn id="35" idx="2"/>
          </p:cNvCxnSpPr>
          <p:nvPr/>
        </p:nvCxnSpPr>
        <p:spPr>
          <a:xfrm rot="10800000">
            <a:off x="971600" y="2320307"/>
            <a:ext cx="1872208" cy="1147811"/>
          </a:xfrm>
          <a:prstGeom prst="bentConnector3">
            <a:avLst>
              <a:gd name="adj1" fmla="val 169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2843808" y="367359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2" name="꺾인 연결선 41"/>
          <p:cNvCxnSpPr>
            <a:stCxn id="41" idx="2"/>
          </p:cNvCxnSpPr>
          <p:nvPr/>
        </p:nvCxnSpPr>
        <p:spPr>
          <a:xfrm rot="10800000">
            <a:off x="1331640" y="2852936"/>
            <a:ext cx="1512168" cy="931786"/>
          </a:xfrm>
          <a:prstGeom prst="bentConnector3">
            <a:avLst>
              <a:gd name="adj1" fmla="val 100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17" idx="2"/>
          </p:cNvCxnSpPr>
          <p:nvPr/>
        </p:nvCxnSpPr>
        <p:spPr>
          <a:xfrm rot="10800000" flipV="1">
            <a:off x="899593" y="1163860"/>
            <a:ext cx="1947515" cy="320923"/>
          </a:xfrm>
          <a:prstGeom prst="bentConnector3">
            <a:avLst>
              <a:gd name="adj1" fmla="val 103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79512" y="4653136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서비스 유형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서비스 유형을 선택합니다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회원 </a:t>
            </a:r>
            <a:r>
              <a:rPr lang="ko-KR" altLang="en-US" sz="1000" dirty="0" err="1" smtClean="0"/>
              <a:t>등록시</a:t>
            </a:r>
            <a:r>
              <a:rPr lang="ko-KR" altLang="en-US" sz="1000" dirty="0" smtClean="0"/>
              <a:t> 부여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아이디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홈페이지 회원 아이디를 입력합니다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비밀번호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홈페이지 회원 비밀번호를 입력합니다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로그인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로그인 버튼을 눌러 </a:t>
            </a:r>
            <a:r>
              <a:rPr lang="ko-KR" altLang="en-US" sz="1000" dirty="0" err="1" smtClean="0"/>
              <a:t>로그인을</a:t>
            </a:r>
            <a:r>
              <a:rPr lang="ko-KR" altLang="en-US" sz="1000" dirty="0" smtClean="0"/>
              <a:t>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서비스 유형 선택화면 </a:t>
            </a:r>
            <a:r>
              <a:rPr lang="en-US" altLang="ko-KR" sz="1000" dirty="0" smtClean="0"/>
              <a:t>– B2B </a:t>
            </a:r>
            <a:r>
              <a:rPr lang="ko-KR" altLang="en-US" sz="1000" dirty="0" smtClean="0"/>
              <a:t>및 </a:t>
            </a:r>
            <a:r>
              <a:rPr lang="en-US" altLang="ko-KR" sz="1000" dirty="0" smtClean="0"/>
              <a:t>B2C </a:t>
            </a:r>
            <a:r>
              <a:rPr lang="ko-KR" altLang="en-US" sz="1000" dirty="0" smtClean="0"/>
              <a:t>를 선택합니다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en-US" altLang="ko-KR" sz="1000" dirty="0" smtClean="0"/>
              <a:t>B2C : </a:t>
            </a:r>
            <a:r>
              <a:rPr lang="ko-KR" altLang="en-US" sz="1000" dirty="0" smtClean="0"/>
              <a:t>자막회원</a:t>
            </a:r>
            <a:r>
              <a:rPr lang="en-US" altLang="ko-KR" sz="1000" dirty="0" smtClean="0"/>
              <a:t>, B2B : </a:t>
            </a:r>
            <a:r>
              <a:rPr lang="ko-KR" altLang="en-US" sz="1000" dirty="0" smtClean="0"/>
              <a:t>따로 부여 받은 홈페이지 회원</a:t>
            </a:r>
            <a:endParaRPr lang="en-US" altLang="ko-KR" sz="1000" dirty="0" smtClean="0"/>
          </a:p>
        </p:txBody>
      </p:sp>
      <p:sp>
        <p:nvSpPr>
          <p:cNvPr id="83" name="타원 82"/>
          <p:cNvSpPr/>
          <p:nvPr/>
        </p:nvSpPr>
        <p:spPr bwMode="auto">
          <a:xfrm>
            <a:off x="3629670" y="147855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타원 86"/>
          <p:cNvSpPr/>
          <p:nvPr/>
        </p:nvSpPr>
        <p:spPr bwMode="auto">
          <a:xfrm>
            <a:off x="7520408" y="270892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1" name="직선 연결선 90"/>
          <p:cNvCxnSpPr>
            <a:endCxn id="87" idx="2"/>
          </p:cNvCxnSpPr>
          <p:nvPr/>
        </p:nvCxnSpPr>
        <p:spPr>
          <a:xfrm>
            <a:off x="6516216" y="2820045"/>
            <a:ext cx="1004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644008" y="465313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로그아웃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로그인 정보 변경을 위해서는 먼저 로그아웃을 하신 후 새로운 아이디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패스워드를 입력하여 로그인 하시면 됩니다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vKim\Pictures\pro2캡춰\노트갭춰\Screenshot_2013-05-29-18-26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132" y="692696"/>
            <a:ext cx="2340260" cy="3744416"/>
          </a:xfrm>
          <a:prstGeom prst="rect">
            <a:avLst/>
          </a:prstGeom>
          <a:noFill/>
        </p:spPr>
      </p:pic>
      <p:pic>
        <p:nvPicPr>
          <p:cNvPr id="2050" name="Picture 2" descr="C:\Users\devKim\Pictures\pro2캡춰\노트갭춰\Screenshot_2013-05-29-18-24-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2340260" cy="37444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강좌목록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강좌상세보기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슈퍼랩</a:t>
            </a:r>
            <a:r>
              <a:rPr lang="ko-KR" altLang="en-US" dirty="0" smtClean="0"/>
              <a:t> 심화학습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 bwMode="auto">
          <a:xfrm>
            <a:off x="587748" y="11628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직선 연결선 4"/>
          <p:cNvCxnSpPr>
            <a:endCxn id="4" idx="6"/>
          </p:cNvCxnSpPr>
          <p:nvPr/>
        </p:nvCxnSpPr>
        <p:spPr>
          <a:xfrm flipH="1">
            <a:off x="809998" y="1273969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 bwMode="auto">
          <a:xfrm>
            <a:off x="593974" y="141277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Shape 7"/>
          <p:cNvCxnSpPr/>
          <p:nvPr/>
        </p:nvCxnSpPr>
        <p:spPr>
          <a:xfrm flipV="1">
            <a:off x="809998" y="1340768"/>
            <a:ext cx="1529754" cy="183134"/>
          </a:xfrm>
          <a:prstGeom prst="bentConnector3">
            <a:avLst>
              <a:gd name="adj1" fmla="val 998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 bwMode="auto">
          <a:xfrm>
            <a:off x="3618310" y="141277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꺾인 연결선 18"/>
          <p:cNvCxnSpPr>
            <a:endCxn id="17" idx="2"/>
          </p:cNvCxnSpPr>
          <p:nvPr/>
        </p:nvCxnSpPr>
        <p:spPr>
          <a:xfrm>
            <a:off x="3059832" y="1340768"/>
            <a:ext cx="558478" cy="183133"/>
          </a:xfrm>
          <a:prstGeom prst="bentConnector3">
            <a:avLst>
              <a:gd name="adj1" fmla="val 5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 bwMode="auto">
          <a:xfrm>
            <a:off x="3629670" y="8834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직선 연결선 24"/>
          <p:cNvCxnSpPr>
            <a:stCxn id="23" idx="2"/>
          </p:cNvCxnSpPr>
          <p:nvPr/>
        </p:nvCxnSpPr>
        <p:spPr>
          <a:xfrm flipH="1">
            <a:off x="3330278" y="994569"/>
            <a:ext cx="299392" cy="1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 bwMode="auto">
          <a:xfrm>
            <a:off x="593974" y="177281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직선 연결선 27"/>
          <p:cNvCxnSpPr>
            <a:endCxn id="27" idx="6"/>
          </p:cNvCxnSpPr>
          <p:nvPr/>
        </p:nvCxnSpPr>
        <p:spPr>
          <a:xfrm flipH="1">
            <a:off x="816224" y="1883941"/>
            <a:ext cx="37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 bwMode="auto">
          <a:xfrm>
            <a:off x="593974" y="213285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" name="직선 연결선 29"/>
          <p:cNvCxnSpPr>
            <a:endCxn id="29" idx="6"/>
          </p:cNvCxnSpPr>
          <p:nvPr/>
        </p:nvCxnSpPr>
        <p:spPr>
          <a:xfrm flipH="1">
            <a:off x="816224" y="2243981"/>
            <a:ext cx="875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465313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수강중인 과정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당월 수강중인 과정 목록을 보여줍니다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신청중인 과정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수강예정인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수강신청하신</a:t>
            </a:r>
            <a:r>
              <a:rPr lang="ko-KR" altLang="en-US" sz="1000" dirty="0" smtClean="0"/>
              <a:t> 과정 목록을 보여 줍니다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완료한 과정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완료한 과정 목록을 보여줍니다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기간은 </a:t>
            </a:r>
            <a:r>
              <a:rPr lang="ko-KR" altLang="en-US" sz="1000" dirty="0" err="1" smtClean="0"/>
              <a:t>사용자별로</a:t>
            </a:r>
            <a:r>
              <a:rPr lang="ko-KR" altLang="en-US" sz="1000" dirty="0" smtClean="0"/>
              <a:t> 복습기간에 따라 다릅니다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부가학습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회원에게 기본으로 제공하는 무료 부가학습 페이지로 이동합니다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수강중인 과정 표시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터치 하시면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해당 강좌를 학습 하실 수 있는 페이지로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LMS </a:t>
            </a:r>
            <a:r>
              <a:rPr lang="ko-KR" altLang="en-US" sz="1000" dirty="0" smtClean="0"/>
              <a:t>정보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해당강좌의 간략한 </a:t>
            </a:r>
            <a:r>
              <a:rPr lang="en-US" altLang="ko-KR" sz="1000" dirty="0" smtClean="0"/>
              <a:t>LMS </a:t>
            </a:r>
            <a:r>
              <a:rPr lang="ko-KR" altLang="en-US" sz="1000" dirty="0" smtClean="0"/>
              <a:t>정보를 표시 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292080" y="2089423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" name="직선 연결선 19"/>
          <p:cNvCxnSpPr>
            <a:endCxn id="18" idx="6"/>
          </p:cNvCxnSpPr>
          <p:nvPr/>
        </p:nvCxnSpPr>
        <p:spPr>
          <a:xfrm flipH="1">
            <a:off x="5514330" y="2200548"/>
            <a:ext cx="785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 bwMode="auto">
          <a:xfrm>
            <a:off x="8382198" y="2089423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직선 연결선 23"/>
          <p:cNvCxnSpPr>
            <a:stCxn id="22" idx="2"/>
          </p:cNvCxnSpPr>
          <p:nvPr/>
        </p:nvCxnSpPr>
        <p:spPr>
          <a:xfrm flipH="1">
            <a:off x="7524328" y="2200548"/>
            <a:ext cx="857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 bwMode="auto">
          <a:xfrm>
            <a:off x="5004048" y="227687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" name="직선 연결선 31"/>
          <p:cNvCxnSpPr>
            <a:endCxn id="31" idx="6"/>
          </p:cNvCxnSpPr>
          <p:nvPr/>
        </p:nvCxnSpPr>
        <p:spPr>
          <a:xfrm flipH="1">
            <a:off x="5226298" y="2387997"/>
            <a:ext cx="1649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 bwMode="auto">
          <a:xfrm>
            <a:off x="5292080" y="251194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5" name="직선 연결선 34"/>
          <p:cNvCxnSpPr>
            <a:endCxn id="34" idx="6"/>
          </p:cNvCxnSpPr>
          <p:nvPr/>
        </p:nvCxnSpPr>
        <p:spPr>
          <a:xfrm flipH="1">
            <a:off x="5514330" y="2623071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 bwMode="auto">
          <a:xfrm>
            <a:off x="8382198" y="251194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9" name="직선 연결선 38"/>
          <p:cNvCxnSpPr>
            <a:stCxn id="38" idx="2"/>
          </p:cNvCxnSpPr>
          <p:nvPr/>
        </p:nvCxnSpPr>
        <p:spPr>
          <a:xfrm flipH="1">
            <a:off x="7884368" y="2623071"/>
            <a:ext cx="497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 bwMode="auto">
          <a:xfrm>
            <a:off x="8382198" y="278092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" name="직선 연결선 42"/>
          <p:cNvCxnSpPr>
            <a:stCxn id="42" idx="2"/>
          </p:cNvCxnSpPr>
          <p:nvPr/>
        </p:nvCxnSpPr>
        <p:spPr>
          <a:xfrm flipH="1">
            <a:off x="8028384" y="2892053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/>
          <p:cNvSpPr/>
          <p:nvPr/>
        </p:nvSpPr>
        <p:spPr bwMode="auto">
          <a:xfrm>
            <a:off x="8382198" y="30246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6" name="직선 연결선 45"/>
          <p:cNvCxnSpPr>
            <a:stCxn id="45" idx="2"/>
          </p:cNvCxnSpPr>
          <p:nvPr/>
        </p:nvCxnSpPr>
        <p:spPr>
          <a:xfrm flipH="1">
            <a:off x="8028384" y="313575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 bwMode="auto">
          <a:xfrm>
            <a:off x="8382198" y="328498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8" name="직선 연결선 47"/>
          <p:cNvCxnSpPr>
            <a:stCxn id="47" idx="2"/>
          </p:cNvCxnSpPr>
          <p:nvPr/>
        </p:nvCxnSpPr>
        <p:spPr>
          <a:xfrm flipH="1">
            <a:off x="8028384" y="3396109"/>
            <a:ext cx="3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716016" y="465313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err="1" smtClean="0"/>
              <a:t>매칭학습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: </a:t>
            </a:r>
            <a:r>
              <a:rPr lang="ko-KR" altLang="en-US" sz="1000" dirty="0" err="1" smtClean="0"/>
              <a:t>매칭모드로</a:t>
            </a:r>
            <a:r>
              <a:rPr lang="ko-KR" altLang="en-US" sz="1000" dirty="0" smtClean="0"/>
              <a:t>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/>
              <a:t>TEST </a:t>
            </a:r>
            <a:r>
              <a:rPr lang="ko-KR" altLang="en-US" sz="1000" dirty="0" smtClean="0"/>
              <a:t>보기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월별평가 테스트모드로 이동한다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학습목록 펼쳐보기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스크롤영역이 넓어진다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심화학습 목록을 보여준다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동영상 이수 학습 목록을 보여준다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월 전체 </a:t>
            </a: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심화학습을 다운로드 한다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주차의 </a:t>
            </a: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심화학습을 다운로드 한다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해당 일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회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차의 </a:t>
            </a: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심화학습을 다운로드 및 학습한다</a:t>
            </a:r>
            <a:r>
              <a:rPr lang="en-US" altLang="ko-KR" sz="1000" dirty="0" smtClean="0"/>
              <a:t>. – </a:t>
            </a:r>
            <a:r>
              <a:rPr lang="ko-KR" altLang="en-US" sz="1000" dirty="0" smtClean="0"/>
              <a:t>디폴트는 </a:t>
            </a:r>
            <a:r>
              <a:rPr lang="en-US" altLang="ko-KR" sz="1000" dirty="0" smtClean="0"/>
              <a:t>Auto </a:t>
            </a:r>
            <a:r>
              <a:rPr lang="ko-KR" altLang="en-US" sz="1000" dirty="0" smtClean="0"/>
              <a:t>모드로 학습이 진행 된다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vKim\Pictures\pro2캡춰\Screenshot_2013-05-29-16-25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강좌 상세보기</a:t>
            </a:r>
            <a:r>
              <a:rPr lang="en-US" altLang="ko-KR" dirty="0" smtClean="0"/>
              <a:t>[</a:t>
            </a:r>
            <a:r>
              <a:rPr lang="ko-KR" altLang="en-US" dirty="0" smtClean="0"/>
              <a:t>동영상 이수 학습</a:t>
            </a:r>
            <a:r>
              <a:rPr lang="en-US" altLang="ko-KR" dirty="0" smtClean="0"/>
              <a:t>] - </a:t>
            </a:r>
            <a:r>
              <a:rPr lang="ko-KR" altLang="en-US" dirty="0" smtClean="0"/>
              <a:t>펼쳐보기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4653136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주차다운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동영상 이수 학습 해당주차 다운로드 하기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학습하기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동영상 이수 학습 해당 강의 다운로드 및 학습하기</a:t>
            </a:r>
            <a:endParaRPr lang="en-US" altLang="ko-KR" sz="1000" dirty="0" smtClean="0"/>
          </a:p>
          <a:p>
            <a:pPr marL="228600" indent="-228600">
              <a:buAutoNum type="arabicPeriod"/>
            </a:pPr>
            <a:r>
              <a:rPr lang="en-US" altLang="ko-KR" sz="1000" dirty="0" smtClean="0"/>
              <a:t>Y/N : </a:t>
            </a:r>
            <a:r>
              <a:rPr lang="ko-KR" altLang="en-US" sz="1000" dirty="0" smtClean="0"/>
              <a:t>이수완료 표시</a:t>
            </a:r>
            <a:r>
              <a:rPr lang="en-US" altLang="ko-KR" sz="1000" dirty="0" smtClean="0"/>
              <a:t>(Y:</a:t>
            </a:r>
            <a:r>
              <a:rPr lang="ko-KR" altLang="en-US" sz="1000" dirty="0" smtClean="0"/>
              <a:t>완료</a:t>
            </a:r>
            <a:r>
              <a:rPr lang="en-US" altLang="ko-KR" sz="1000" dirty="0" smtClean="0"/>
              <a:t>, N:</a:t>
            </a:r>
            <a:r>
              <a:rPr lang="ko-KR" altLang="en-US" sz="1000" dirty="0" smtClean="0"/>
              <a:t>미완료</a:t>
            </a:r>
            <a:r>
              <a:rPr lang="en-US" altLang="ko-KR" sz="1000" dirty="0" smtClean="0"/>
              <a:t>)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학습목록 펼쳐보기 버튼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강좌정보를 가려 스크롤 영역이 넓어진다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학습목록 스크롤 영역</a:t>
            </a:r>
            <a:endParaRPr lang="en-US" altLang="ko-KR" sz="1000" dirty="0" smtClean="0"/>
          </a:p>
        </p:txBody>
      </p:sp>
      <p:sp>
        <p:nvSpPr>
          <p:cNvPr id="25" name="타원 24"/>
          <p:cNvSpPr/>
          <p:nvPr/>
        </p:nvSpPr>
        <p:spPr bwMode="auto">
          <a:xfrm>
            <a:off x="3881698" y="276187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6" name="직선 연결선 25"/>
          <p:cNvCxnSpPr>
            <a:stCxn id="25" idx="2"/>
          </p:cNvCxnSpPr>
          <p:nvPr/>
        </p:nvCxnSpPr>
        <p:spPr>
          <a:xfrm flipH="1">
            <a:off x="3455876" y="2873003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 bwMode="auto">
          <a:xfrm>
            <a:off x="3879602" y="302552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" name="직선 연결선 28"/>
          <p:cNvCxnSpPr>
            <a:stCxn id="28" idx="2"/>
          </p:cNvCxnSpPr>
          <p:nvPr/>
        </p:nvCxnSpPr>
        <p:spPr>
          <a:xfrm flipH="1">
            <a:off x="3453780" y="3136652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devKim\Pictures\pro2캡춰\노트갭춰\Screenshot_2013-05-29-18-26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6"/>
            <a:ext cx="2340260" cy="3744416"/>
          </a:xfrm>
          <a:prstGeom prst="rect">
            <a:avLst/>
          </a:prstGeom>
          <a:noFill/>
        </p:spPr>
      </p:pic>
      <p:sp>
        <p:nvSpPr>
          <p:cNvPr id="59" name="왼쪽 중괄호 58"/>
          <p:cNvSpPr/>
          <p:nvPr/>
        </p:nvSpPr>
        <p:spPr>
          <a:xfrm>
            <a:off x="1072182" y="2756545"/>
            <a:ext cx="79573" cy="16710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 bwMode="auto">
          <a:xfrm>
            <a:off x="840408" y="347573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159049" y="2305447"/>
            <a:ext cx="2376264" cy="1969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5623545" y="1244377"/>
            <a:ext cx="2376264" cy="1969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꺾인 연결선 63"/>
          <p:cNvCxnSpPr>
            <a:stCxn id="61" idx="3"/>
            <a:endCxn id="62" idx="1"/>
          </p:cNvCxnSpPr>
          <p:nvPr/>
        </p:nvCxnSpPr>
        <p:spPr>
          <a:xfrm flipV="1">
            <a:off x="3535313" y="1342864"/>
            <a:ext cx="2088232" cy="1061070"/>
          </a:xfrm>
          <a:prstGeom prst="bentConnector3">
            <a:avLst>
              <a:gd name="adj1" fmla="val 54106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왼쪽 중괄호 65"/>
          <p:cNvSpPr/>
          <p:nvPr/>
        </p:nvSpPr>
        <p:spPr>
          <a:xfrm>
            <a:off x="5485754" y="1700808"/>
            <a:ext cx="131007" cy="2751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 bwMode="auto">
          <a:xfrm>
            <a:off x="5253980" y="2971676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타원 70"/>
          <p:cNvSpPr/>
          <p:nvPr/>
        </p:nvSpPr>
        <p:spPr bwMode="auto">
          <a:xfrm>
            <a:off x="611560" y="228639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2" name="직선 연결선 71"/>
          <p:cNvCxnSpPr>
            <a:endCxn id="71" idx="6"/>
          </p:cNvCxnSpPr>
          <p:nvPr/>
        </p:nvCxnSpPr>
        <p:spPr>
          <a:xfrm flipH="1">
            <a:off x="833810" y="2397522"/>
            <a:ext cx="143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/>
          <p:cNvSpPr/>
          <p:nvPr/>
        </p:nvSpPr>
        <p:spPr bwMode="auto">
          <a:xfrm>
            <a:off x="3889127" y="353504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7" name="직선 연결선 76"/>
          <p:cNvCxnSpPr>
            <a:stCxn id="76" idx="2"/>
            <a:endCxn id="79" idx="6"/>
          </p:cNvCxnSpPr>
          <p:nvPr/>
        </p:nvCxnSpPr>
        <p:spPr>
          <a:xfrm flipH="1" flipV="1">
            <a:off x="2934866" y="3645024"/>
            <a:ext cx="954261" cy="1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2790850" y="3573016"/>
            <a:ext cx="144016" cy="1440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2790850" y="3313559"/>
            <a:ext cx="144016" cy="1440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2790850" y="3053085"/>
            <a:ext cx="144016" cy="1440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2790850" y="3832473"/>
            <a:ext cx="144016" cy="1440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2790850" y="4086597"/>
            <a:ext cx="144016" cy="1440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7" name="꺾인 연결선 86"/>
          <p:cNvCxnSpPr>
            <a:stCxn id="83" idx="6"/>
            <a:endCxn id="76" idx="2"/>
          </p:cNvCxnSpPr>
          <p:nvPr/>
        </p:nvCxnSpPr>
        <p:spPr>
          <a:xfrm>
            <a:off x="2934866" y="3125093"/>
            <a:ext cx="954261" cy="521072"/>
          </a:xfrm>
          <a:prstGeom prst="bentConnector3">
            <a:avLst>
              <a:gd name="adj1" fmla="val 70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꺾인 연결선 87"/>
          <p:cNvCxnSpPr>
            <a:stCxn id="82" idx="6"/>
            <a:endCxn id="76" idx="2"/>
          </p:cNvCxnSpPr>
          <p:nvPr/>
        </p:nvCxnSpPr>
        <p:spPr>
          <a:xfrm>
            <a:off x="2934866" y="3385567"/>
            <a:ext cx="954261" cy="260598"/>
          </a:xfrm>
          <a:prstGeom prst="bentConnector3">
            <a:avLst>
              <a:gd name="adj1" fmla="val 70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꺾인 연결선 90"/>
          <p:cNvCxnSpPr>
            <a:stCxn id="84" idx="6"/>
            <a:endCxn id="76" idx="2"/>
          </p:cNvCxnSpPr>
          <p:nvPr/>
        </p:nvCxnSpPr>
        <p:spPr>
          <a:xfrm flipV="1">
            <a:off x="2934866" y="3646165"/>
            <a:ext cx="954261" cy="258316"/>
          </a:xfrm>
          <a:prstGeom prst="bentConnector3">
            <a:avLst>
              <a:gd name="adj1" fmla="val 70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꺾인 연결선 93"/>
          <p:cNvCxnSpPr>
            <a:stCxn id="85" idx="6"/>
            <a:endCxn id="76" idx="2"/>
          </p:cNvCxnSpPr>
          <p:nvPr/>
        </p:nvCxnSpPr>
        <p:spPr>
          <a:xfrm flipV="1">
            <a:off x="2934866" y="3646165"/>
            <a:ext cx="954261" cy="512440"/>
          </a:xfrm>
          <a:prstGeom prst="bentConnector3">
            <a:avLst>
              <a:gd name="adj1" fmla="val 70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타원 103"/>
          <p:cNvSpPr/>
          <p:nvPr/>
        </p:nvSpPr>
        <p:spPr bwMode="auto">
          <a:xfrm>
            <a:off x="8238182" y="122723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5" name="직선 연결선 104"/>
          <p:cNvCxnSpPr>
            <a:stCxn id="104" idx="2"/>
          </p:cNvCxnSpPr>
          <p:nvPr/>
        </p:nvCxnSpPr>
        <p:spPr>
          <a:xfrm flipH="1">
            <a:off x="6876256" y="1338357"/>
            <a:ext cx="136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644008" y="465313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학습목록 축소보기 버튼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강좌정보를 표시하여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스크롤 영역이 좁아진다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학습목록 스크롤 영역</a:t>
            </a:r>
            <a:endParaRPr lang="en-US" altLang="ko-KR" sz="1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강좌 상세보기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슈퍼랩</a:t>
            </a:r>
            <a:r>
              <a:rPr lang="ko-KR" altLang="en-US" dirty="0" smtClean="0"/>
              <a:t> 전문과정</a:t>
            </a:r>
            <a:endParaRPr lang="ko-KR" altLang="en-US" dirty="0"/>
          </a:p>
        </p:txBody>
      </p:sp>
      <p:pic>
        <p:nvPicPr>
          <p:cNvPr id="4098" name="Picture 2" descr="C:\Users\devKim\Pictures\pro2캡춰\노트갭춰\Screenshot_2013-06-13-15-31-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2340260" cy="3744416"/>
          </a:xfrm>
          <a:prstGeom prst="rect">
            <a:avLst/>
          </a:prstGeom>
          <a:noFill/>
        </p:spPr>
      </p:pic>
      <p:pic>
        <p:nvPicPr>
          <p:cNvPr id="4099" name="Picture 3" descr="C:\Users\devKim\Pictures\pro2캡춰\노트갭춰\Screenshot_2013-06-13-15-30-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465313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000" b="1" dirty="0" smtClean="0">
                <a:solidFill>
                  <a:srgbClr val="00B050"/>
                </a:solidFill>
              </a:rPr>
              <a:t>	* </a:t>
            </a:r>
            <a:r>
              <a:rPr lang="ko-KR" altLang="en-US" sz="1000" b="1" dirty="0" err="1" smtClean="0">
                <a:solidFill>
                  <a:srgbClr val="00B050"/>
                </a:solidFill>
              </a:rPr>
              <a:t>슈퍼랩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 전문과정은 </a:t>
            </a:r>
            <a:r>
              <a:rPr lang="ko-KR" altLang="en-US" sz="1000" b="1" dirty="0" err="1" smtClean="0">
                <a:solidFill>
                  <a:srgbClr val="00B050"/>
                </a:solidFill>
              </a:rPr>
              <a:t>슈퍼랩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 심화학습만 존재 하는 강의 입니다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  <a:br>
              <a:rPr lang="en-US" altLang="ko-KR" sz="1000" b="1" dirty="0" smtClean="0">
                <a:solidFill>
                  <a:srgbClr val="00B050"/>
                </a:solidFill>
              </a:rPr>
            </a:br>
            <a:r>
              <a:rPr lang="en-US" altLang="ko-KR" sz="1000" b="1" dirty="0" smtClean="0">
                <a:solidFill>
                  <a:srgbClr val="00B050"/>
                </a:solidFill>
              </a:rPr>
              <a:t>  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동영상 이수 학습은 제공 되지 않습니다</a:t>
            </a:r>
            <a:r>
              <a:rPr lang="en-US" altLang="ko-KR" sz="1000" b="1" dirty="0" smtClean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부가학습 강좌목록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심플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스피킹</a:t>
            </a:r>
            <a:r>
              <a:rPr lang="ko-KR" altLang="en-US" dirty="0" smtClean="0"/>
              <a:t> 테스트 강좌 상세보기</a:t>
            </a:r>
            <a:endParaRPr lang="ko-KR" altLang="en-US" dirty="0"/>
          </a:p>
        </p:txBody>
      </p:sp>
      <p:pic>
        <p:nvPicPr>
          <p:cNvPr id="4098" name="Picture 2" descr="C:\Users\devKim\Pictures\pro2캡춰\노트갭춰\Screenshot_2013-05-29-18-26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pic>
        <p:nvPicPr>
          <p:cNvPr id="4100" name="Picture 4" descr="C:\Users\devKim\Pictures\pro2캡춰\노트갭춰\Screenshot_2013-05-29-18-27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6" y="692697"/>
            <a:ext cx="2340258" cy="37444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4653136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err="1" smtClean="0"/>
              <a:t>심플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스피킹</a:t>
            </a:r>
            <a:r>
              <a:rPr lang="ko-KR" altLang="en-US" sz="1000" dirty="0" smtClean="0"/>
              <a:t> 테스트 </a:t>
            </a:r>
            <a:r>
              <a:rPr lang="en-US" altLang="ko-KR" sz="1000" dirty="0" smtClean="0"/>
              <a:t>: </a:t>
            </a:r>
            <a:r>
              <a:rPr lang="ko-KR" altLang="en-US" sz="1000" dirty="0" err="1" smtClean="0"/>
              <a:t>심플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스피킹</a:t>
            </a:r>
            <a:r>
              <a:rPr lang="ko-KR" altLang="en-US" sz="1000" dirty="0" smtClean="0"/>
              <a:t> 테스트를 학습하실 수 있는 페이지로 이동합니다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부가학습 목록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해당 </a:t>
            </a:r>
            <a:r>
              <a:rPr lang="ko-KR" altLang="en-US" sz="1000" dirty="0" err="1" smtClean="0"/>
              <a:t>년월의</a:t>
            </a:r>
            <a:r>
              <a:rPr lang="ko-KR" altLang="en-US" sz="1000" dirty="0" smtClean="0"/>
              <a:t> 부가학습을 하실 수 있는 페이지로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err="1" smtClean="0"/>
              <a:t>메인메뉴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: </a:t>
            </a:r>
            <a:r>
              <a:rPr lang="ko-KR" altLang="en-US" sz="1000" dirty="0" err="1" smtClean="0"/>
              <a:t>메인메뉴로</a:t>
            </a:r>
            <a:r>
              <a:rPr lang="ko-KR" altLang="en-US" sz="1000" dirty="0" smtClean="0"/>
              <a:t>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000" dirty="0" smtClean="0"/>
          </a:p>
          <a:p>
            <a:pPr marL="228600" indent="-228600"/>
            <a:r>
              <a:rPr lang="en-US" altLang="ko-KR" sz="1000" dirty="0" smtClean="0"/>
              <a:t>* </a:t>
            </a:r>
            <a:r>
              <a:rPr lang="ko-KR" altLang="en-US" sz="1000" dirty="0" smtClean="0"/>
              <a:t>부가학습은 정규강좌를 신청한 정회원들에게 무료로 제공되는 학습입니다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9" name="타원 8"/>
          <p:cNvSpPr/>
          <p:nvPr/>
        </p:nvSpPr>
        <p:spPr bwMode="auto">
          <a:xfrm>
            <a:off x="611560" y="1478558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직선 연결선 9"/>
          <p:cNvCxnSpPr>
            <a:endCxn id="9" idx="6"/>
          </p:cNvCxnSpPr>
          <p:nvPr/>
        </p:nvCxnSpPr>
        <p:spPr>
          <a:xfrm flipH="1">
            <a:off x="833810" y="1589683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 bwMode="auto">
          <a:xfrm>
            <a:off x="611560" y="2054622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endCxn id="12" idx="6"/>
          </p:cNvCxnSpPr>
          <p:nvPr/>
        </p:nvCxnSpPr>
        <p:spPr>
          <a:xfrm flipH="1">
            <a:off x="833810" y="2165747"/>
            <a:ext cx="42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 bwMode="auto">
          <a:xfrm>
            <a:off x="3881698" y="87963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직선 연결선 14"/>
          <p:cNvCxnSpPr>
            <a:stCxn id="14" idx="2"/>
          </p:cNvCxnSpPr>
          <p:nvPr/>
        </p:nvCxnSpPr>
        <p:spPr>
          <a:xfrm flipH="1">
            <a:off x="3491880" y="990759"/>
            <a:ext cx="389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 bwMode="auto">
          <a:xfrm>
            <a:off x="5076056" y="195975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" name="직선 연결선 17"/>
          <p:cNvCxnSpPr>
            <a:endCxn id="17" idx="6"/>
          </p:cNvCxnSpPr>
          <p:nvPr/>
        </p:nvCxnSpPr>
        <p:spPr>
          <a:xfrm flipH="1">
            <a:off x="5298306" y="2070879"/>
            <a:ext cx="1505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 bwMode="auto">
          <a:xfrm>
            <a:off x="5076056" y="2235344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직선 연결선 20"/>
          <p:cNvCxnSpPr>
            <a:endCxn id="20" idx="6"/>
          </p:cNvCxnSpPr>
          <p:nvPr/>
        </p:nvCxnSpPr>
        <p:spPr>
          <a:xfrm flipH="1">
            <a:off x="5298306" y="2346469"/>
            <a:ext cx="497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4008" y="465313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 dirty="0" smtClean="0"/>
              <a:t>TEST </a:t>
            </a:r>
            <a:r>
              <a:rPr lang="ko-KR" altLang="en-US" sz="1000" dirty="0" smtClean="0"/>
              <a:t>보기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②에서 선택된 권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호의 평가테스트를 진행 하는 페이지로 이동 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권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호 선택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선택하신 권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호의 학습목록을 보여 줍니다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000" dirty="0" smtClean="0"/>
          </a:p>
          <a:p>
            <a:pPr marL="228600" indent="-228600"/>
            <a:r>
              <a:rPr lang="en-US" altLang="ko-KR" sz="1000" dirty="0" smtClean="0"/>
              <a:t>* </a:t>
            </a:r>
            <a:r>
              <a:rPr lang="ko-KR" altLang="en-US" sz="1000" dirty="0" err="1" smtClean="0"/>
              <a:t>심플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스피킹</a:t>
            </a:r>
            <a:r>
              <a:rPr lang="ko-KR" altLang="en-US" sz="1000" dirty="0" smtClean="0"/>
              <a:t> 테스트는 </a:t>
            </a:r>
            <a:r>
              <a:rPr lang="ko-KR" altLang="en-US" sz="1000" dirty="0" err="1" smtClean="0"/>
              <a:t>수퍼랩</a:t>
            </a:r>
            <a:r>
              <a:rPr lang="ko-KR" altLang="en-US" sz="1000" dirty="0" smtClean="0"/>
              <a:t> 심화 학습만을 제공합니다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동영상 이수 학습은 존재하지 않는 과정 입니다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vKim\Pictures\pro2캡춰\노트갭춰\Screenshot_2013-05-31-10-49-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4" y="692697"/>
            <a:ext cx="2340260" cy="37444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부가학습 강좌 상세보기</a:t>
            </a:r>
            <a:endParaRPr lang="ko-KR" altLang="en-US" dirty="0"/>
          </a:p>
        </p:txBody>
      </p:sp>
      <p:pic>
        <p:nvPicPr>
          <p:cNvPr id="3" name="Picture 3" descr="C:\Users\devKim\Pictures\pro2캡춰\노트갭춰\Screenshot_2013-05-29-18-27-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2340260" cy="3744416"/>
          </a:xfrm>
          <a:prstGeom prst="rect">
            <a:avLst/>
          </a:prstGeom>
          <a:noFill/>
        </p:spPr>
      </p:pic>
      <p:sp>
        <p:nvSpPr>
          <p:cNvPr id="7" name="타원 6"/>
          <p:cNvSpPr/>
          <p:nvPr/>
        </p:nvSpPr>
        <p:spPr bwMode="auto">
          <a:xfrm>
            <a:off x="611560" y="130596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직선 연결선 7"/>
          <p:cNvCxnSpPr>
            <a:endCxn id="7" idx="6"/>
          </p:cNvCxnSpPr>
          <p:nvPr/>
        </p:nvCxnSpPr>
        <p:spPr>
          <a:xfrm flipH="1">
            <a:off x="833810" y="1417092"/>
            <a:ext cx="64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 bwMode="auto">
          <a:xfrm>
            <a:off x="3881698" y="1306860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직선 연결선 9"/>
          <p:cNvCxnSpPr>
            <a:stCxn id="9" idx="2"/>
          </p:cNvCxnSpPr>
          <p:nvPr/>
        </p:nvCxnSpPr>
        <p:spPr>
          <a:xfrm flipH="1">
            <a:off x="3203848" y="1417985"/>
            <a:ext cx="677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465313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심화 학습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부가학습 </a:t>
            </a: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학습목록을 표시 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err="1" smtClean="0"/>
              <a:t>뉴스화일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받아쓰기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직독직해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퀴즈영어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회화 과정이 제공 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동영상 학습은 별개로 진행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동영상 학습 목록을 표시 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465313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심화 학습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부가학습 </a:t>
            </a: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학습목록을 표시 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err="1" smtClean="0"/>
              <a:t>뉴스화일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받아쓰기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직독직해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퀴즈영어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회화 과정이 제공 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동영상 학습은 별개로 진행 됩니다</a:t>
            </a:r>
            <a:r>
              <a:rPr lang="en-US" altLang="ko-KR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000" dirty="0" smtClean="0"/>
              <a:t>동영상 학습 목록을 표시 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en-US" altLang="ko-KR" sz="1000" dirty="0" smtClean="0"/>
              <a:t>NEWS &amp; MOVIE, VOA TV </a:t>
            </a:r>
            <a:r>
              <a:rPr lang="ko-KR" altLang="en-US" sz="1000" dirty="0" smtClean="0"/>
              <a:t>과정이 제공 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err="1" smtClean="0"/>
              <a:t>슈퍼랩</a:t>
            </a:r>
            <a:r>
              <a:rPr lang="ko-KR" altLang="en-US" sz="1000" dirty="0" smtClean="0"/>
              <a:t> 심화 학습은 별개로 진행 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5076056" y="130596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직선 연결선 16"/>
          <p:cNvCxnSpPr>
            <a:endCxn id="16" idx="6"/>
          </p:cNvCxnSpPr>
          <p:nvPr/>
        </p:nvCxnSpPr>
        <p:spPr>
          <a:xfrm flipH="1">
            <a:off x="5298306" y="1417092"/>
            <a:ext cx="64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 bwMode="auto">
          <a:xfrm>
            <a:off x="8346194" y="1305967"/>
            <a:ext cx="222250" cy="22225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1pPr>
            <a:lvl2pPr marL="336550" indent="1206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2pPr>
            <a:lvl3pPr marL="673100" indent="2413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3pPr>
            <a:lvl4pPr marL="1009650" indent="36195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4pPr>
            <a:lvl5pPr marL="1346200" indent="482600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5pPr>
            <a:lvl6pPr marL="22860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6pPr>
            <a:lvl7pPr marL="27432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7pPr>
            <a:lvl8pPr marL="32004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8pPr>
            <a:lvl9pPr marL="3657600" algn="l" defTabSz="914400" rtl="0" eaLnBrk="1" latinLnBrk="1" hangingPunct="1">
              <a:defRPr sz="3100" kern="1200">
                <a:solidFill>
                  <a:srgbClr val="000000"/>
                </a:solidFill>
                <a:latin typeface="Lucida Grande" pitchFamily="84" charset="0"/>
                <a:ea typeface="华文细黑" pitchFamily="84" charset="-122"/>
                <a:cs typeface="+mn-cs"/>
                <a:sym typeface="Lucida Grande" pitchFamily="84" charset="0"/>
              </a:defRPr>
            </a:lvl9pPr>
          </a:lstStyle>
          <a:p>
            <a:pPr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ko-KR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직선 연결선 18"/>
          <p:cNvCxnSpPr>
            <a:stCxn id="18" idx="2"/>
          </p:cNvCxnSpPr>
          <p:nvPr/>
        </p:nvCxnSpPr>
        <p:spPr>
          <a:xfrm flipH="1">
            <a:off x="7668344" y="1417092"/>
            <a:ext cx="677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6716</TotalTime>
  <Words>2200</Words>
  <Application>Microsoft Office PowerPoint</Application>
  <PresentationFormat>화면 슬라이드 쇼(4:3)</PresentationFormat>
  <Paragraphs>452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SuperLAB English Pro2 사용법</vt:lpstr>
      <vt:lpstr>Loading – Main</vt:lpstr>
      <vt:lpstr>On / Off Mode</vt:lpstr>
      <vt:lpstr>로그인 설정</vt:lpstr>
      <vt:lpstr>강좌목록 – 강좌상세보기[슈퍼랩 심화학습]</vt:lpstr>
      <vt:lpstr>강좌 상세보기[동영상 이수 학습] - 펼쳐보기</vt:lpstr>
      <vt:lpstr>강좌 상세보기 – 슈퍼랩 전문과정</vt:lpstr>
      <vt:lpstr>부가학습 강좌목록 – 심플 스피킹 테스트 강좌 상세보기</vt:lpstr>
      <vt:lpstr>부가학습 강좌 상세보기</vt:lpstr>
      <vt:lpstr>추천강좌 - 이용안내</vt:lpstr>
      <vt:lpstr>공지사항 – 공지사항 내용보기</vt:lpstr>
      <vt:lpstr>게스트입장 강좌목록 – 강좌 상세보기</vt:lpstr>
      <vt:lpstr>Download 및 Download 체크</vt:lpstr>
      <vt:lpstr>Auto Mode</vt:lpstr>
      <vt:lpstr>Self Mode</vt:lpstr>
      <vt:lpstr>Setting</vt:lpstr>
      <vt:lpstr>SuperLAB Mode</vt:lpstr>
      <vt:lpstr>Word Mode</vt:lpstr>
      <vt:lpstr>Match Mode</vt:lpstr>
      <vt:lpstr>Video Mode</vt:lpstr>
      <vt:lpstr>Test Mode - 월별평가</vt:lpstr>
      <vt:lpstr>Test Mode – New TOEIC Test 1</vt:lpstr>
      <vt:lpstr>Test Mode – New TOEIC Test 2</vt:lpstr>
      <vt:lpstr>Test Mode – Speaking TOEIC Test 1</vt:lpstr>
      <vt:lpstr>Test Mode – Speaking TOEIC Test 2</vt:lpstr>
      <vt:lpstr>Test Mode – Simple Speaking Test 1</vt:lpstr>
      <vt:lpstr>Test Mode – Simple Speaking Test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devKim</dc:creator>
  <cp:lastModifiedBy>devKim</cp:lastModifiedBy>
  <cp:revision>569</cp:revision>
  <dcterms:created xsi:type="dcterms:W3CDTF">2013-05-27T07:20:18Z</dcterms:created>
  <dcterms:modified xsi:type="dcterms:W3CDTF">2013-06-20T08:27:55Z</dcterms:modified>
</cp:coreProperties>
</file>